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ен триъгъл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Свободна форм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Свободна форм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Свободна форм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аво съединение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7" name="V-образна стрел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-образна стрел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Свободна форма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авоъгълен триъгъл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аво съединение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образна стрел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-образна стрел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5E9BBC-5C19-4434-9E72-1F19075EC8FD}" type="datetimeFigureOut">
              <a:rPr lang="bg-BG" smtClean="0"/>
              <a:pPr/>
              <a:t>10.1.2026 г.</a:t>
            </a:fld>
            <a:endParaRPr lang="bg-BG" dirty="0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 dirty="0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B0F7B1E-145E-4EA6-A4E1-D7A4F4B17327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929618" cy="192882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‘’Сътрудничество с родители – ефективна комуникация и 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партньорство’’</a:t>
            </a:r>
            <a:br>
              <a:rPr lang="ru-RU" sz="3200" dirty="0" smtClean="0">
                <a:latin typeface="Comic Sans MS" pitchFamily="66" charset="0"/>
              </a:rPr>
            </a:br>
            <a:r>
              <a:rPr lang="ru-RU" sz="3200" dirty="0" smtClean="0">
                <a:latin typeface="Comic Sans MS" pitchFamily="66" charset="0"/>
              </a:rPr>
              <a:t>(вътрешна квалификация )</a:t>
            </a:r>
            <a:endParaRPr lang="bg-BG" sz="3200" dirty="0">
              <a:latin typeface="Comic Sans MS" pitchFamily="66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85720" y="3857628"/>
            <a:ext cx="7629556" cy="17526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Comic Sans MS" pitchFamily="66" charset="0"/>
              </a:rPr>
              <a:t>Разработил : Божидара Николова-учител </a:t>
            </a:r>
          </a:p>
          <a:p>
            <a:r>
              <a:rPr lang="bg-BG" dirty="0" smtClean="0">
                <a:solidFill>
                  <a:schemeClr val="tx1"/>
                </a:solidFill>
                <a:latin typeface="Comic Sans MS" pitchFamily="66" charset="0"/>
              </a:rPr>
              <a:t>ДГ “ Диляна” с.Трапоклово- </a:t>
            </a:r>
          </a:p>
          <a:p>
            <a:r>
              <a:rPr lang="bg-BG" dirty="0" smtClean="0">
                <a:solidFill>
                  <a:schemeClr val="tx1"/>
                </a:solidFill>
                <a:latin typeface="Comic Sans MS" pitchFamily="66" charset="0"/>
              </a:rPr>
              <a:t>филиал с. Блатец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4900618" cy="4525963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Comic Sans MS" pitchFamily="66" charset="0"/>
              </a:rPr>
              <a:t>Родителите са първите и най-дълготрайни възпитатели на </a:t>
            </a:r>
            <a:r>
              <a:rPr lang="ru-RU" sz="2800" dirty="0" smtClean="0">
                <a:latin typeface="Comic Sans MS" pitchFamily="66" charset="0"/>
              </a:rPr>
              <a:t>детето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Успешното обучение изисква единство между училище/ДГ и </a:t>
            </a:r>
            <a:r>
              <a:rPr lang="ru-RU" sz="2800" dirty="0" smtClean="0">
                <a:latin typeface="Comic Sans MS" pitchFamily="66" charset="0"/>
              </a:rPr>
              <a:t>семейство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Добрата комуникация предотвратява конфликти и </a:t>
            </a:r>
            <a:r>
              <a:rPr lang="ru-RU" sz="2800" dirty="0" smtClean="0">
                <a:latin typeface="Comic Sans MS" pitchFamily="66" charset="0"/>
              </a:rPr>
              <a:t>недоразумения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r>
              <a:rPr lang="ru-RU" sz="2800" dirty="0" smtClean="0">
                <a:latin typeface="Comic Sans MS" pitchFamily="66" charset="0"/>
              </a:rPr>
              <a:t>Партньорството повишава мотивацията и резултатите на </a:t>
            </a:r>
            <a:r>
              <a:rPr lang="ru-RU" sz="2800" dirty="0" smtClean="0">
                <a:latin typeface="Comic Sans MS" pitchFamily="66" charset="0"/>
              </a:rPr>
              <a:t>децата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Актуалност на темата</a:t>
            </a:r>
            <a:endParaRPr lang="bg-BG" dirty="0"/>
          </a:p>
        </p:txBody>
      </p:sp>
      <p:pic>
        <p:nvPicPr>
          <p:cNvPr id="4" name="Картина 3" descr="281209092828vyzpitaniet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1285860"/>
            <a:ext cx="3643338" cy="26432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thumb_main_0000-log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1" y="1428736"/>
            <a:ext cx="4808897" cy="2286016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bg-BG" dirty="0" smtClean="0"/>
              <a:t>Нормативна рамка</a:t>
            </a:r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28596" y="3857628"/>
            <a:ext cx="85011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Comic Sans MS" pitchFamily="66" charset="0"/>
              </a:rPr>
              <a:t>Закон за предучилищното и училищното образование (ЗПУО)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Comic Sans MS" pitchFamily="66" charset="0"/>
              </a:rPr>
              <a:t>Държавни образователни стандарти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Comic Sans MS" pitchFamily="66" charset="0"/>
              </a:rPr>
              <a:t>Стратегия за развитие на </a:t>
            </a:r>
            <a:r>
              <a:rPr lang="ru-RU" sz="2800" dirty="0" smtClean="0">
                <a:latin typeface="Comic Sans MS" pitchFamily="66" charset="0"/>
              </a:rPr>
              <a:t>образованието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Comic Sans MS" pitchFamily="66" charset="0"/>
              </a:rPr>
              <a:t>Вътрешни правила на </a:t>
            </a:r>
            <a:r>
              <a:rPr lang="ru-RU" sz="2800" dirty="0" smtClean="0">
                <a:latin typeface="Comic Sans MS" pitchFamily="66" charset="0"/>
              </a:rPr>
              <a:t>институцията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ru-RU" sz="2800" dirty="0" smtClean="0">
              <a:latin typeface="Comic Sans MS" pitchFamily="66" charset="0"/>
            </a:endParaRPr>
          </a:p>
          <a:p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357158" y="5965448"/>
            <a:ext cx="85725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omic Sans MS" pitchFamily="66" charset="0"/>
              </a:rPr>
              <a:t>Родителите са активни участници в образователния </a:t>
            </a:r>
            <a:r>
              <a:rPr lang="ru-RU" sz="2600" dirty="0" smtClean="0">
                <a:solidFill>
                  <a:srgbClr val="FF0000"/>
                </a:solidFill>
                <a:latin typeface="Comic Sans MS" pitchFamily="66" charset="0"/>
              </a:rPr>
              <a:t>процес</a:t>
            </a:r>
            <a:r>
              <a:rPr lang="en-US" sz="26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bg-BG" sz="26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28736"/>
            <a:ext cx="6215074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Взаимно уважение и </a:t>
            </a:r>
            <a:r>
              <a:rPr lang="ru-RU" dirty="0" smtClean="0"/>
              <a:t>доверие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Споделена отговорност за развитието на </a:t>
            </a:r>
            <a:r>
              <a:rPr lang="ru-RU" dirty="0" smtClean="0"/>
              <a:t>детето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Двупосочна и навременна </a:t>
            </a:r>
            <a:r>
              <a:rPr lang="ru-RU" dirty="0" smtClean="0"/>
              <a:t>комуникация.</a:t>
            </a:r>
            <a:endParaRPr lang="ru-RU" dirty="0" smtClean="0"/>
          </a:p>
          <a:p>
            <a:r>
              <a:rPr lang="ru-RU" dirty="0" smtClean="0"/>
              <a:t>Съвместно вземане на </a:t>
            </a:r>
            <a:r>
              <a:rPr lang="ru-RU" dirty="0" smtClean="0"/>
              <a:t>решения</a:t>
            </a:r>
            <a:r>
              <a:rPr lang="en-US" dirty="0" smtClean="0"/>
              <a:t>.</a:t>
            </a:r>
            <a:endParaRPr lang="bg-BG" dirty="0" smtClean="0"/>
          </a:p>
          <a:p>
            <a:r>
              <a:rPr lang="bg-BG" dirty="0" smtClean="0"/>
              <a:t>Разчупване на ледовете с хумор.</a:t>
            </a:r>
            <a:endParaRPr lang="ru-RU" dirty="0" smtClean="0"/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Какво означава „сътрудничество с родители“</a:t>
            </a:r>
            <a:endParaRPr lang="bg-BG" dirty="0"/>
          </a:p>
        </p:txBody>
      </p:sp>
      <p:pic>
        <p:nvPicPr>
          <p:cNvPr id="4" name="Картина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3429000"/>
            <a:ext cx="2619375" cy="1743075"/>
          </a:xfrm>
          <a:prstGeom prst="rect">
            <a:avLst/>
          </a:prstGeom>
        </p:spPr>
      </p:pic>
      <p:pic>
        <p:nvPicPr>
          <p:cNvPr id="5" name="Картина 4" descr="Untitled_1 - Copy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976" y="1071546"/>
            <a:ext cx="3429024" cy="22831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9-printsipa-na-efektivnata-komunikatsiy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481138"/>
            <a:ext cx="8046155" cy="4525962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429684" cy="114300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Основни принципи на ефективната комуникация</a:t>
            </a:r>
            <a:br>
              <a:rPr lang="ru-RU" b="1" dirty="0" smtClean="0"/>
            </a:b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1643050"/>
            <a:ext cx="8143932" cy="4240211"/>
          </a:xfrm>
        </p:spPr>
        <p:txBody>
          <a:bodyPr/>
          <a:lstStyle/>
          <a:p>
            <a:pPr>
              <a:buNone/>
            </a:pP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>Форми на комуникация с родители</a:t>
            </a:r>
            <a:endParaRPr lang="bg-BG" dirty="0">
              <a:latin typeface="Comic Sans MS" pitchFamily="66" charset="0"/>
            </a:endParaRPr>
          </a:p>
        </p:txBody>
      </p:sp>
      <p:sp>
        <p:nvSpPr>
          <p:cNvPr id="4" name="Петоъгълник 3"/>
          <p:cNvSpPr/>
          <p:nvPr/>
        </p:nvSpPr>
        <p:spPr>
          <a:xfrm>
            <a:off x="428596" y="1714488"/>
            <a:ext cx="4643470" cy="571504"/>
          </a:xfrm>
          <a:prstGeom prst="homePlat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5" name="Петоъгълник 4"/>
          <p:cNvSpPr/>
          <p:nvPr/>
        </p:nvSpPr>
        <p:spPr>
          <a:xfrm>
            <a:off x="428596" y="2500306"/>
            <a:ext cx="5286412" cy="571504"/>
          </a:xfrm>
          <a:prstGeom prst="homePlat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" name="Петоъгълник 5"/>
          <p:cNvSpPr/>
          <p:nvPr/>
        </p:nvSpPr>
        <p:spPr>
          <a:xfrm>
            <a:off x="357158" y="3429000"/>
            <a:ext cx="4643470" cy="642942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Петоъгълник 6"/>
          <p:cNvSpPr/>
          <p:nvPr/>
        </p:nvSpPr>
        <p:spPr>
          <a:xfrm>
            <a:off x="357158" y="4143380"/>
            <a:ext cx="4643470" cy="642942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8" name="Петоъгълник 7"/>
          <p:cNvSpPr/>
          <p:nvPr/>
        </p:nvSpPr>
        <p:spPr>
          <a:xfrm>
            <a:off x="357158" y="5000636"/>
            <a:ext cx="4643470" cy="57150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500034" y="2571744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ИНДИВИДУАЛНИ СРЕЩИ И КОНСУЛТАЦИИ</a:t>
            </a:r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714348" y="1785926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РОДИТЕЛСКИ СРЕЩИ </a:t>
            </a:r>
            <a:endParaRPr lang="bg-BG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500034" y="3571876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ТЕЛЕФОННИ РАЗГОВОРИ </a:t>
            </a:r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500034" y="4286256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ПИСМЕНА КОМУНИКАЦИЯ - ИМЕЙЛИ</a:t>
            </a:r>
            <a:endParaRPr lang="bg-BG" dirty="0"/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428596" y="5072074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ДИГИТАЛНИ ПЛАТФОРМИ И ГРУПИ 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1"/>
            <a:ext cx="4471990" cy="4400568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latin typeface="Comic Sans MS" pitchFamily="66" charset="0"/>
              </a:rPr>
              <a:t>Редовна обратна връзка за развитието на детето</a:t>
            </a:r>
          </a:p>
          <a:p>
            <a:r>
              <a:rPr lang="ru-RU" sz="2800" dirty="0" smtClean="0">
                <a:latin typeface="Comic Sans MS" pitchFamily="66" charset="0"/>
              </a:rPr>
              <a:t>Включване на родители в инициативи и събития</a:t>
            </a:r>
          </a:p>
          <a:p>
            <a:r>
              <a:rPr lang="ru-RU" sz="2800" dirty="0" smtClean="0">
                <a:latin typeface="Comic Sans MS" pitchFamily="66" charset="0"/>
              </a:rPr>
              <a:t>Съвместни проекти и празници</a:t>
            </a:r>
          </a:p>
          <a:p>
            <a:r>
              <a:rPr lang="ru-RU" sz="2800" dirty="0" smtClean="0">
                <a:latin typeface="Comic Sans MS" pitchFamily="66" charset="0"/>
              </a:rPr>
              <a:t>Анкетиране и допитване до </a:t>
            </a:r>
            <a:r>
              <a:rPr lang="ru-RU" sz="2800" dirty="0" smtClean="0">
                <a:latin typeface="Comic Sans MS" pitchFamily="66" charset="0"/>
              </a:rPr>
              <a:t>родители.</a:t>
            </a:r>
            <a:endParaRPr lang="ru-RU" sz="2800" dirty="0" smtClean="0">
              <a:latin typeface="Comic Sans MS" pitchFamily="66" charset="0"/>
            </a:endParaRP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>
            <a:normAutofit fontScale="90000"/>
          </a:bodyPr>
          <a:lstStyle/>
          <a:p>
            <a:r>
              <a:rPr lang="ru-RU" sz="3600" dirty="0" smtClean="0"/>
              <a:t>Добри практики в работата с родители</a:t>
            </a:r>
            <a:endParaRPr lang="bg-BG" sz="3600" dirty="0"/>
          </a:p>
        </p:txBody>
      </p:sp>
      <p:pic>
        <p:nvPicPr>
          <p:cNvPr id="5" name="Картина 4" descr="79469010_522458798358268_79023061446122536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214422"/>
            <a:ext cx="3775686" cy="2514607"/>
          </a:xfrm>
          <a:prstGeom prst="rect">
            <a:avLst/>
          </a:prstGeom>
        </p:spPr>
      </p:pic>
      <p:pic>
        <p:nvPicPr>
          <p:cNvPr id="6" name="Картина 5" descr="PARENT-TEACH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4143380"/>
            <a:ext cx="3048006" cy="23256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1-11-800x4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428736"/>
            <a:ext cx="7620000" cy="4219575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g-BG" sz="3600" dirty="0" smtClean="0">
                <a:latin typeface="Comic Sans MS" pitchFamily="66" charset="0"/>
              </a:rPr>
              <a:t>Ролята на учителя/педагога</a:t>
            </a:r>
            <a:endParaRPr lang="bg-BG" sz="3600" dirty="0">
              <a:latin typeface="Comic Sans MS" pitchFamily="66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00166" y="1785926"/>
            <a:ext cx="429720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Професионално и етично поведение.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Подкрепа и насочване на родителите.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Изграждане на доверителна среда.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Посредник между детето и родителя.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istockphoto-1197654394-612x6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714488"/>
            <a:ext cx="3290142" cy="2193428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g-BG" dirty="0" smtClean="0"/>
              <a:t>Предизвикателства в комуникацията</a:t>
            </a:r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785786" y="3929066"/>
            <a:ext cx="778674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Comic Sans MS" pitchFamily="66" charset="0"/>
              </a:rPr>
              <a:t>Липса на време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Comic Sans MS" pitchFamily="66" charset="0"/>
              </a:rPr>
              <a:t>Различни очаквания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Comic Sans MS" pitchFamily="66" charset="0"/>
              </a:rPr>
              <a:t>Емоционално напрежение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>
                <a:latin typeface="Comic Sans MS" pitchFamily="66" charset="0"/>
              </a:rPr>
              <a:t>Недоверие или негативни нагласи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2845" y="1808091"/>
            <a:ext cx="871543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Спокойна и аргументирана комуникация.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Фокус върху интереса на детето.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Търсене на компромисни решения.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charset="0"/>
              </a:rPr>
              <a:t>Работа в екип с ръководството и специалисти.</a:t>
            </a: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Подходи за справяне с трудни ситуации</a:t>
            </a:r>
            <a:endParaRPr lang="bg-BG" sz="2800" dirty="0">
              <a:latin typeface="Comic Sans MS" pitchFamily="66" charset="0"/>
            </a:endParaRPr>
          </a:p>
        </p:txBody>
      </p:sp>
      <p:pic>
        <p:nvPicPr>
          <p:cNvPr id="7" name="Картина 6" descr="3749aaa8ee129d7e919bddcc7e09cd36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071942"/>
            <a:ext cx="4214782" cy="23649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85720" y="1142984"/>
            <a:ext cx="8401080" cy="4983179"/>
          </a:xfrm>
        </p:spPr>
        <p:txBody>
          <a:bodyPr>
            <a:normAutofit fontScale="92500"/>
          </a:bodyPr>
          <a:lstStyle/>
          <a:p>
            <a:r>
              <a:rPr lang="bg-BG" b="1" dirty="0" smtClean="0"/>
              <a:t>Уважаеми колеги,</a:t>
            </a:r>
          </a:p>
          <a:p>
            <a:r>
              <a:rPr lang="bg-BG" dirty="0" smtClean="0"/>
              <a:t>Винаги започвайте с  нещо положително или похвала за детето,а не с критика;</a:t>
            </a:r>
          </a:p>
          <a:p>
            <a:r>
              <a:rPr lang="bg-BG" dirty="0" smtClean="0"/>
              <a:t>Малки конкретни дейности , в които родителят  се чувства спокоен  да се включи.</a:t>
            </a:r>
          </a:p>
          <a:p>
            <a:r>
              <a:rPr lang="bg-BG" dirty="0" smtClean="0"/>
              <a:t>Поставете фокуса върху  партньорството:” заедно можем да помогнем на детето” ,а не “ вие трябва….”;</a:t>
            </a:r>
          </a:p>
          <a:p>
            <a:r>
              <a:rPr lang="bg-BG" dirty="0" smtClean="0"/>
              <a:t>Визуализирайте успеха: грамота, снимка , публикация в сайта;</a:t>
            </a:r>
          </a:p>
          <a:p>
            <a:r>
              <a:rPr lang="bg-BG" dirty="0" smtClean="0"/>
              <a:t>Разнообразявайте контактите : срещи, празник,работилница, семинар, дискусия …..;</a:t>
            </a:r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Вместо заключение:</a:t>
            </a:r>
            <a:endParaRPr lang="bg-B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за вниманието !</a:t>
            </a:r>
            <a:endParaRPr lang="bg-BG" dirty="0"/>
          </a:p>
        </p:txBody>
      </p:sp>
      <p:sp>
        <p:nvSpPr>
          <p:cNvPr id="4" name="Сърце 3"/>
          <p:cNvSpPr/>
          <p:nvPr/>
        </p:nvSpPr>
        <p:spPr>
          <a:xfrm>
            <a:off x="3143240" y="3429000"/>
            <a:ext cx="2571768" cy="257176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Открито място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</TotalTime>
  <Words>328</Words>
  <Application>Microsoft Office PowerPoint</Application>
  <PresentationFormat>Презентация на цял екран (4:3)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Открито място</vt:lpstr>
      <vt:lpstr>‘’Сътрудничество с родители – ефективна комуникация и  партньорство’’ (вътрешна квалификация )</vt:lpstr>
      <vt:lpstr>Актуалност на темата</vt:lpstr>
      <vt:lpstr>Нормативна рамка</vt:lpstr>
      <vt:lpstr>Какво означава „сътрудничество с родители“</vt:lpstr>
      <vt:lpstr>Основни принципи на ефективната комуникация </vt:lpstr>
      <vt:lpstr>Форми на комуникация с родители</vt:lpstr>
      <vt:lpstr>Добри практики в работата с родители</vt:lpstr>
      <vt:lpstr>Ролята на учителя/педагога</vt:lpstr>
      <vt:lpstr>Предизвикателства в комуникацията</vt:lpstr>
      <vt:lpstr>Подходи за справяне с трудни ситуации</vt:lpstr>
      <vt:lpstr>Вместо заключение:</vt:lpstr>
      <vt:lpstr>Благодаря за вниманието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‘’Сътрудничество с родители – ефективна комуникация и  партньорство’’ (вътрешна квалификация )</dc:title>
  <dc:creator>SONY</dc:creator>
  <cp:lastModifiedBy>SONY</cp:lastModifiedBy>
  <cp:revision>2</cp:revision>
  <dcterms:created xsi:type="dcterms:W3CDTF">2026-01-06T19:33:50Z</dcterms:created>
  <dcterms:modified xsi:type="dcterms:W3CDTF">2026-01-10T17:33:12Z</dcterms:modified>
</cp:coreProperties>
</file>