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99" autoAdjust="0"/>
  </p:normalViewPr>
  <p:slideViewPr>
    <p:cSldViewPr snapToGrid="0">
      <p:cViewPr varScale="1">
        <p:scale>
          <a:sx n="92" d="100"/>
          <a:sy n="92" d="100"/>
        </p:scale>
        <p:origin x="30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4D25E-0BCB-4619-8E17-A5E82698F87F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21E69-2F93-475E-B672-A492AD1A11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1265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21E69-2F93-475E-B672-A492AD1A1176}" type="slidenum">
              <a:rPr lang="bg-BG" smtClean="0"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2747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21E69-2F93-475E-B672-A492AD1A1176}" type="slidenum">
              <a:rPr lang="bg-BG" smtClean="0"/>
              <a:t>17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54546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3265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29225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16120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56451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5839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7143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720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5297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32216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13312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66506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AED2F-8088-44BD-BE4C-B0BD27838296}" type="datetimeFigureOut">
              <a:rPr lang="bg-BG" smtClean="0"/>
              <a:t>12.2.2025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79264-7B38-48F3-A864-838FBD6B54F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4484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y3KuaWq02o" TargetMode="Externa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EyUhtkOmvc" TargetMode="Externa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0.pn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oi4OxlCU9c" TargetMode="Externa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3945" y="-144162"/>
            <a:ext cx="13432024" cy="7002162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1744134" y="1586359"/>
            <a:ext cx="857855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 POINT </a:t>
            </a:r>
            <a:r>
              <a:rPr lang="bg-BG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ПРЕЗЕНТАЦИИТЕ  КАТО СРЕДСТВО          </a:t>
            </a:r>
          </a:p>
          <a:p>
            <a:r>
              <a:rPr lang="bg-BG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g-BG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ПЛАНИРАНЕ И ПРОВЕЖДАНЕ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r>
              <a:rPr lang="bg-BG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ПЕДАГОГИЧЕСКИТЕ СИТУАЦИИ ПО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</a:p>
          <a:p>
            <a:r>
              <a:rPr lang="bg-BG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ДЕТСКАТА ГРАДИНА‘‘                     </a:t>
            </a:r>
          </a:p>
          <a:p>
            <a:endParaRPr lang="bg-BG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Разработил </a:t>
            </a:r>
            <a:r>
              <a:rPr lang="bg-B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Станимира </a:t>
            </a:r>
            <a:r>
              <a:rPr lang="bg-BG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Вичева</a:t>
            </a:r>
            <a:endParaRPr lang="bg-BG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 в ДГ. ,, Диляна‘‘ – с. Трапоклово</a:t>
            </a:r>
          </a:p>
          <a:p>
            <a:r>
              <a:rPr lang="bg-BG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endParaRPr lang="bg-BG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1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4512734" y="1930399"/>
            <a:ext cx="14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bg-BG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334" y="-118533"/>
            <a:ext cx="12945534" cy="7323666"/>
          </a:xfrm>
        </p:spPr>
      </p:pic>
      <p:sp>
        <p:nvSpPr>
          <p:cNvPr id="9" name="Текстово поле 8"/>
          <p:cNvSpPr txBox="1"/>
          <p:nvPr/>
        </p:nvSpPr>
        <p:spPr>
          <a:xfrm flipH="1">
            <a:off x="2040466" y="1817412"/>
            <a:ext cx="81110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Power Point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като софтуер, предназначен за създаване на динамични презентации се откроява с широка функционалност по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на управлението</a:t>
            </a:r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изображения,звук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текст.</a:t>
            </a:r>
          </a:p>
          <a:p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прави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 Point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презентациите ако не ежедневно, </a:t>
            </a:r>
          </a:p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често приложими в детската градина.</a:t>
            </a:r>
          </a:p>
        </p:txBody>
      </p:sp>
    </p:spTree>
    <p:extLst>
      <p:ext uri="{BB962C8B-B14F-4D97-AF65-F5344CB8AC3E}">
        <p14:creationId xmlns:p14="http://schemas.microsoft.com/office/powerpoint/2010/main" val="385959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067" y="-110068"/>
            <a:ext cx="13428133" cy="7349066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2235200" y="1654076"/>
            <a:ext cx="81110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 Point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презентациите се утвърждават в ежедневието на децата и възрастните като :</a:t>
            </a: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източник на информация ;</a:t>
            </a: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обучаваща среда ;</a:t>
            </a: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средство за комуникация ;</a:t>
            </a: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способ за интерактивно 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самоутвърждаване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</p:txBody>
      </p:sp>
    </p:spTree>
    <p:extLst>
      <p:ext uri="{BB962C8B-B14F-4D97-AF65-F5344CB8AC3E}">
        <p14:creationId xmlns:p14="http://schemas.microsoft.com/office/powerpoint/2010/main" val="420883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0467" y="0"/>
            <a:ext cx="13097933" cy="7255933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2573867" y="18203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1879600" y="2082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1566333" y="1820333"/>
            <a:ext cx="1045299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Използването на презентациите в учебно-възпитателния</a:t>
            </a: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 в ДГ е ориентирано към усъвършенстване на :</a:t>
            </a:r>
          </a:p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пространствено ориентиране;</a:t>
            </a:r>
          </a:p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зрителна памет ;</a:t>
            </a:r>
          </a:p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на слуховите възприятия;</a:t>
            </a:r>
          </a:p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концентрация на вниманието;</a:t>
            </a:r>
          </a:p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87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6151" y="-368300"/>
            <a:ext cx="13754101" cy="759460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1625600" y="1430867"/>
            <a:ext cx="86698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Като цяло обучението по математика на децата  чрез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 Point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 предлага възможност за съставяне и поставяне на задачи, които да гарантират постигането на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Формиране на представи за числата от 1 до 10 .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449508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bg-BG" dirty="0"/>
          </a:p>
        </p:txBody>
      </p:sp>
      <p:pic>
        <p:nvPicPr>
          <p:cNvPr id="7" name="by3KuaWq02o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66332" y="2912533"/>
            <a:ext cx="8729133" cy="419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54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Ф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075"/>
            <a:ext cx="13386943" cy="7084541"/>
          </a:xfrm>
        </p:spPr>
      </p:pic>
      <p:sp>
        <p:nvSpPr>
          <p:cNvPr id="8" name="Текстово поле 7"/>
          <p:cNvSpPr txBox="1"/>
          <p:nvPr/>
        </p:nvSpPr>
        <p:spPr>
          <a:xfrm>
            <a:off x="2471004" y="1620863"/>
            <a:ext cx="8443159" cy="851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-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Формиране на отношенията на числата в числовата редица : Цветята се подреждат в редица от 1 до 10.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9812867" y="1921933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 smtClean="0"/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005" y="2539446"/>
            <a:ext cx="4343400" cy="2709887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36" y="2539446"/>
            <a:ext cx="4302328" cy="27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0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134" y="-76202"/>
            <a:ext cx="12488333" cy="7255933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2252134" y="1716516"/>
            <a:ext cx="7907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Сравняване на две предметни групи и назоваване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g-BG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повече,поравно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,по-малко чрез дидактични карти:</a:t>
            </a: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867" y="2539999"/>
            <a:ext cx="2675466" cy="303106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539998"/>
            <a:ext cx="2506133" cy="303106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2540000"/>
            <a:ext cx="2506133" cy="303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0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346" y="-114300"/>
            <a:ext cx="12293600" cy="7086600"/>
          </a:xfrm>
        </p:spPr>
      </p:pic>
      <p:sp>
        <p:nvSpPr>
          <p:cNvPr id="5" name="Правоъгълник 4"/>
          <p:cNvSpPr/>
          <p:nvPr/>
        </p:nvSpPr>
        <p:spPr>
          <a:xfrm>
            <a:off x="452377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bg-BG" dirty="0"/>
          </a:p>
        </p:txBody>
      </p:sp>
      <p:sp>
        <p:nvSpPr>
          <p:cNvPr id="8" name="Правоъгълник 7"/>
          <p:cNvSpPr/>
          <p:nvPr/>
        </p:nvSpPr>
        <p:spPr>
          <a:xfrm>
            <a:off x="452377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bg-BG" dirty="0"/>
          </a:p>
        </p:txBody>
      </p:sp>
      <p:sp>
        <p:nvSpPr>
          <p:cNvPr id="9" name="Правоъгълник 8"/>
          <p:cNvSpPr/>
          <p:nvPr/>
        </p:nvSpPr>
        <p:spPr>
          <a:xfrm>
            <a:off x="456157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bg-BG" dirty="0"/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2246841" y="1690688"/>
            <a:ext cx="75967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-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Развиване на представи за основните геометрични фигури с помощта на приказка с образователен характер.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авоъгълник 13"/>
          <p:cNvSpPr/>
          <p:nvPr/>
        </p:nvSpPr>
        <p:spPr>
          <a:xfrm>
            <a:off x="4523774" y="3244334"/>
            <a:ext cx="3144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/>
          </a:p>
        </p:txBody>
      </p:sp>
      <p:sp>
        <p:nvSpPr>
          <p:cNvPr id="16" name="Правоъгълник 15"/>
          <p:cNvSpPr/>
          <p:nvPr/>
        </p:nvSpPr>
        <p:spPr>
          <a:xfrm>
            <a:off x="4523774" y="3244334"/>
            <a:ext cx="3144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https://youtu.be/6EyUhtkOmvc</a:t>
            </a:r>
            <a:endParaRPr lang="bg-BG" dirty="0"/>
          </a:p>
        </p:txBody>
      </p:sp>
      <p:pic>
        <p:nvPicPr>
          <p:cNvPr id="17" name="6EyUhtkOmvc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50076" y="2827867"/>
            <a:ext cx="7784756" cy="396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8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141" y="0"/>
            <a:ext cx="12883978" cy="7083126"/>
          </a:xfrm>
        </p:spPr>
      </p:pic>
      <p:sp>
        <p:nvSpPr>
          <p:cNvPr id="3" name="Текстово поле 2"/>
          <p:cNvSpPr txBox="1"/>
          <p:nvPr/>
        </p:nvSpPr>
        <p:spPr>
          <a:xfrm>
            <a:off x="2049014" y="1690688"/>
            <a:ext cx="808566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Свързване на формата на обекти от околната среда с геометрични фигури:</a:t>
            </a:r>
          </a:p>
          <a:p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/ДИ,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която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определят формата на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различни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предмети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направят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съответстващата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геометрична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фигура/</a:t>
            </a:r>
            <a:endParaRPr lang="bg-BG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014" y="3117273"/>
            <a:ext cx="8085668" cy="282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59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091" y="-78260"/>
            <a:ext cx="12480325" cy="7150443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2323070" y="2001795"/>
            <a:ext cx="78341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Формиране на представи за пространствени отношения и ориентиране по основните посоки – </a:t>
            </a:r>
            <a:r>
              <a:rPr lang="bg-BG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ляво,дясно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над,под,зад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3614872" y="3244334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/</a:t>
            </a:r>
            <a:endParaRPr lang="bg-BG" dirty="0"/>
          </a:p>
        </p:txBody>
      </p:sp>
      <p:sp>
        <p:nvSpPr>
          <p:cNvPr id="8" name="Правоъгълник 7"/>
          <p:cNvSpPr/>
          <p:nvPr/>
        </p:nvSpPr>
        <p:spPr>
          <a:xfrm>
            <a:off x="3614872" y="3244334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/</a:t>
            </a:r>
            <a:endParaRPr lang="bg-BG" dirty="0"/>
          </a:p>
        </p:txBody>
      </p:sp>
      <p:sp>
        <p:nvSpPr>
          <p:cNvPr id="10" name="Правоъгълник 9"/>
          <p:cNvSpPr/>
          <p:nvPr/>
        </p:nvSpPr>
        <p:spPr>
          <a:xfrm>
            <a:off x="5802650" y="3244334"/>
            <a:ext cx="5866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/>
          </a:p>
        </p:txBody>
      </p:sp>
      <p:pic>
        <p:nvPicPr>
          <p:cNvPr id="11" name="Контейнер за съдържание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164" y="-78260"/>
            <a:ext cx="12480325" cy="7150443"/>
          </a:xfrm>
          <a:prstGeom prst="rect">
            <a:avLst/>
          </a:prstGeom>
        </p:spPr>
      </p:pic>
      <p:pic>
        <p:nvPicPr>
          <p:cNvPr id="12" name="173592085872927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51420" y="0"/>
            <a:ext cx="5863173" cy="6989162"/>
          </a:xfrm>
          <a:prstGeom prst="rect">
            <a:avLst/>
          </a:prstGeom>
        </p:spPr>
      </p:pic>
      <p:sp>
        <p:nvSpPr>
          <p:cNvPr id="13" name="Текстово поле 12"/>
          <p:cNvSpPr txBox="1"/>
          <p:nvPr/>
        </p:nvSpPr>
        <p:spPr>
          <a:xfrm>
            <a:off x="2285998" y="2496065"/>
            <a:ext cx="4103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Формиране на представи за пространствени</a:t>
            </a:r>
          </a:p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тношения и ориентиране по основните посоки - над, под, зад, ляво , дясно…..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3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316" y="-222421"/>
            <a:ext cx="12447373" cy="7247281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2307852" y="1812366"/>
            <a:ext cx="783166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Разположение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пространството.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Измерване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измерят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прозорците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поставят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върху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къщата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дадените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измерения./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542177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bg-BG" dirty="0"/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16" y="2825578"/>
            <a:ext cx="3584716" cy="2446637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291" y="2839020"/>
            <a:ext cx="4151870" cy="243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6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092" y="-65904"/>
            <a:ext cx="12422660" cy="6923903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3534032" y="1820562"/>
            <a:ext cx="54296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Формиране на времеви представи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2281882" y="2207740"/>
            <a:ext cx="1064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Сезони :</a:t>
            </a: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640" y="2826719"/>
            <a:ext cx="2033134" cy="3955748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430" y="2881510"/>
            <a:ext cx="2111433" cy="390095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357" y="2969254"/>
            <a:ext cx="2041710" cy="3818087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939" y="2969254"/>
            <a:ext cx="1906834" cy="381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941" y="-108065"/>
            <a:ext cx="12444152" cy="7132320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4189616" y="1690689"/>
            <a:ext cx="3779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на денонощието 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yoi4OxlCU9c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03120" y="2400300"/>
            <a:ext cx="7847215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02589" cy="6916189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3599409" y="1997624"/>
            <a:ext cx="52037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4438995" y="1732647"/>
            <a:ext cx="35827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Дните от седмицата </a:t>
            </a:r>
            <a:endParaRPr lang="bg-BG" sz="2400" dirty="0"/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517" y="2171003"/>
            <a:ext cx="5182983" cy="3100895"/>
          </a:xfrm>
          <a:prstGeom prst="rect">
            <a:avLst/>
          </a:prstGeom>
        </p:spPr>
      </p:pic>
      <p:sp>
        <p:nvSpPr>
          <p:cNvPr id="9" name="Правоъгълник 8"/>
          <p:cNvSpPr/>
          <p:nvPr/>
        </p:nvSpPr>
        <p:spPr>
          <a:xfrm>
            <a:off x="2319250" y="1582341"/>
            <a:ext cx="68247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понеделник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книжки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четем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вторник, 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плуваме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басейн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Идва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сряда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тогава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пеем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пълен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глас,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в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четвъртък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рисувам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боички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аз.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Петък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весел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петък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танци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събота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спускане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неделя е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почивен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неделя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мързелувам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хайде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мен</a:t>
            </a:r>
            <a:r>
              <a:rPr lang="ru-RU" sz="1600" b="1" dirty="0"/>
              <a:t>.</a:t>
            </a:r>
            <a:endParaRPr lang="bg-BG" sz="1600" b="1" dirty="0"/>
          </a:p>
        </p:txBody>
      </p:sp>
    </p:spTree>
    <p:extLst>
      <p:ext uri="{BB962C8B-B14F-4D97-AF65-F5344CB8AC3E}">
        <p14:creationId xmlns:p14="http://schemas.microsoft.com/office/powerpoint/2010/main" val="126564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189" y="-224444"/>
            <a:ext cx="12394277" cy="7082444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2234737" y="1571106"/>
            <a:ext cx="77225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 Point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презентациите се използват като мощно помощно средство, подпомагащо както основната </a:t>
            </a: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така и допълнителната дейност в педагогическите ситуации за овладяване на елементарни математически представи. 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59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2757"/>
            <a:ext cx="12269584" cy="7090757"/>
          </a:xfrm>
        </p:spPr>
      </p:pic>
      <p:sp>
        <p:nvSpPr>
          <p:cNvPr id="6" name="Правоъгълник 5"/>
          <p:cNvSpPr/>
          <p:nvPr/>
        </p:nvSpPr>
        <p:spPr>
          <a:xfrm>
            <a:off x="2261061" y="1587731"/>
            <a:ext cx="76393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Взаимодействието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децата с изготвени с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Point 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 качествено променя образователния </a:t>
            </a:r>
            <a:r>
              <a:rPr lang="bg-BG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процес.Представената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 този начин е по-достъпна , по-ясна и интересна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децата.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239307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004" y="0"/>
            <a:ext cx="12518967" cy="6991004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2310938" y="2360815"/>
            <a:ext cx="77890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 </a:t>
            </a:r>
            <a:r>
              <a:rPr lang="bg-BG" dirty="0" smtClean="0"/>
              <a:t>                        </a:t>
            </a:r>
          </a:p>
          <a:p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ВНИМАНИЕТО ! </a:t>
            </a:r>
          </a:p>
          <a:p>
            <a:endParaRPr lang="bg-BG" dirty="0"/>
          </a:p>
          <a:p>
            <a:r>
              <a:rPr lang="bg-BG" dirty="0" smtClean="0"/>
              <a:t>Използвана литература:</a:t>
            </a:r>
          </a:p>
          <a:p>
            <a:r>
              <a:rPr lang="bg-BG" dirty="0" err="1" smtClean="0"/>
              <a:t>Денев,Д.Педагогически</a:t>
            </a:r>
            <a:r>
              <a:rPr lang="bg-BG" dirty="0" smtClean="0"/>
              <a:t> подходи при използването на аудио-визуалните и информационни технологии в образованието.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0413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Words>450</Words>
  <Application>Microsoft Office PowerPoint</Application>
  <PresentationFormat>Широк екран</PresentationFormat>
  <Paragraphs>82</Paragraphs>
  <Slides>17</Slides>
  <Notes>2</Notes>
  <HiddenSlides>0</HiddenSlides>
  <MMClips>4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Ф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Admin</dc:creator>
  <cp:lastModifiedBy>Admin</cp:lastModifiedBy>
  <cp:revision>79</cp:revision>
  <dcterms:created xsi:type="dcterms:W3CDTF">2025-01-02T11:04:37Z</dcterms:created>
  <dcterms:modified xsi:type="dcterms:W3CDTF">2025-02-12T11:37:51Z</dcterms:modified>
</cp:coreProperties>
</file>