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8" r:id="rId8"/>
    <p:sldId id="261" r:id="rId9"/>
    <p:sldId id="262" r:id="rId10"/>
    <p:sldId id="263" r:id="rId11"/>
    <p:sldId id="265" r:id="rId12"/>
    <p:sldId id="264" r:id="rId13"/>
    <p:sldId id="269" r:id="rId14"/>
    <p:sldId id="270" r:id="rId15"/>
    <p:sldId id="272" r:id="rId16"/>
    <p:sldId id="273" r:id="rId17"/>
    <p:sldId id="271" r:id="rId18"/>
    <p:sldId id="266" r:id="rId1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2" d="100"/>
          <a:sy n="62" d="100"/>
        </p:scale>
        <p:origin x="162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68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56816E8-22E3-428A-B730-92710E65B9AC}" type="datetimeFigureOut">
              <a:rPr lang="bg-BG" smtClean="0"/>
              <a:pPr/>
              <a:t>14.11.2024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AACFF89-6214-4E3E-A242-E158B38ED32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56816E8-22E3-428A-B730-92710E65B9AC}" type="datetimeFigureOut">
              <a:rPr lang="bg-BG" smtClean="0"/>
              <a:pPr/>
              <a:t>14.11.2024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AACFF89-6214-4E3E-A242-E158B38ED32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56816E8-22E3-428A-B730-92710E65B9AC}" type="datetimeFigureOut">
              <a:rPr lang="bg-BG" smtClean="0"/>
              <a:pPr/>
              <a:t>14.11.2024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AACFF89-6214-4E3E-A242-E158B38ED32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16E8-22E3-428A-B730-92710E65B9AC}" type="datetimeFigureOut">
              <a:rPr lang="bg-BG" smtClean="0"/>
              <a:pPr/>
              <a:t>14.11.2024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FF89-6214-4E3E-A242-E158B38ED32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16E8-22E3-428A-B730-92710E65B9AC}" type="datetimeFigureOut">
              <a:rPr lang="bg-BG" smtClean="0"/>
              <a:pPr/>
              <a:t>14.11.2024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FF89-6214-4E3E-A242-E158B38ED32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56816E8-22E3-428A-B730-92710E65B9AC}" type="datetimeFigureOut">
              <a:rPr lang="bg-BG" smtClean="0"/>
              <a:pPr/>
              <a:t>14.11.2024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AACFF89-6214-4E3E-A242-E158B38ED32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16E8-22E3-428A-B730-92710E65B9AC}" type="datetimeFigureOut">
              <a:rPr lang="bg-BG" smtClean="0"/>
              <a:pPr/>
              <a:t>14.11.2024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FF89-6214-4E3E-A242-E158B38ED32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56816E8-22E3-428A-B730-92710E65B9AC}" type="datetimeFigureOut">
              <a:rPr lang="bg-BG" smtClean="0"/>
              <a:pPr/>
              <a:t>14.11.2024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AACFF89-6214-4E3E-A242-E158B38ED32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56816E8-22E3-428A-B730-92710E65B9AC}" type="datetimeFigureOut">
              <a:rPr lang="bg-BG" smtClean="0"/>
              <a:pPr/>
              <a:t>14.11.2024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AACFF89-6214-4E3E-A242-E158B38ED32A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16E8-22E3-428A-B730-92710E65B9AC}" type="datetimeFigureOut">
              <a:rPr lang="bg-BG" smtClean="0"/>
              <a:pPr/>
              <a:t>14.11.2024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FF89-6214-4E3E-A242-E158B38ED32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816E8-22E3-428A-B730-92710E65B9AC}" type="datetimeFigureOut">
              <a:rPr lang="bg-BG" smtClean="0"/>
              <a:pPr/>
              <a:t>14.11.2024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CFF89-6214-4E3E-A242-E158B38ED32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56816E8-22E3-428A-B730-92710E65B9AC}" type="datetimeFigureOut">
              <a:rPr lang="bg-BG" smtClean="0"/>
              <a:pPr/>
              <a:t>14.11.2024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AACFF89-6214-4E3E-A242-E158B38ED32A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g.wikipedia.org/wiki/%D0%9B%D0%B5%D1%82%D0%BD%D0%B8_%D0%BE%D0%BB%D0%B8%D0%BC%D0%BF%D0%B8%D0%B9%D1%81%D0%BA%D0%B8_%D0%B8%D0%B3%D1%80%D0%B8_1972" TargetMode="External"/><Relationship Id="rId2" Type="http://schemas.openxmlformats.org/officeDocument/2006/relationships/hyperlink" Target="https://bg.wikipedia.org/wiki/%D0%9B%D0%B5%D1%82%D0%BD%D0%B8_%D0%BE%D0%BB%D0%B8%D0%BC%D0%BF%D0%B8%D0%B9%D1%81%D0%BA%D0%B8_%D0%B8%D0%B3%D1%80%D0%B8_193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s://www.youtube.com/watch?v=4rOMUmJdxRQ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772400" cy="1643073"/>
          </a:xfrm>
        </p:spPr>
        <p:txBody>
          <a:bodyPr/>
          <a:lstStyle/>
          <a:p>
            <a:r>
              <a:rPr lang="en-US" dirty="0" smtClean="0"/>
              <a:t>“</a:t>
            </a:r>
            <a:r>
              <a:rPr lang="bg-BG" dirty="0" smtClean="0"/>
              <a:t>Шулверк ,като активна </a:t>
            </a:r>
            <a:r>
              <a:rPr lang="bg-BG" dirty="0" err="1" smtClean="0"/>
              <a:t>музикотерапевтична</a:t>
            </a:r>
            <a:r>
              <a:rPr lang="bg-BG" dirty="0" smtClean="0"/>
              <a:t> форма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85720" y="4714884"/>
            <a:ext cx="6115080" cy="709602"/>
          </a:xfrm>
        </p:spPr>
        <p:txBody>
          <a:bodyPr>
            <a:normAutofit lnSpcReduction="10000"/>
          </a:bodyPr>
          <a:lstStyle/>
          <a:p>
            <a:r>
              <a:rPr lang="bg-BG" dirty="0" smtClean="0">
                <a:solidFill>
                  <a:schemeClr val="tx1"/>
                </a:solidFill>
              </a:rPr>
              <a:t>Разработил: Божидара Николова-учител</a:t>
            </a:r>
          </a:p>
          <a:p>
            <a:r>
              <a:rPr lang="bg-BG" dirty="0" smtClean="0">
                <a:solidFill>
                  <a:schemeClr val="tx1"/>
                </a:solidFill>
              </a:rPr>
              <a:t>ДГ” Диляна”</a:t>
            </a:r>
            <a:r>
              <a:rPr lang="en-US" dirty="0" smtClean="0">
                <a:solidFill>
                  <a:schemeClr val="tx1"/>
                </a:solidFill>
              </a:rPr>
              <a:t>- </a:t>
            </a:r>
            <a:r>
              <a:rPr lang="bg-BG" dirty="0" smtClean="0">
                <a:solidFill>
                  <a:schemeClr val="tx1"/>
                </a:solidFill>
              </a:rPr>
              <a:t>филиал с.Блатец </a:t>
            </a:r>
            <a:endParaRPr lang="bg-BG" dirty="0">
              <a:solidFill>
                <a:schemeClr val="tx1"/>
              </a:solidFill>
            </a:endParaRPr>
          </a:p>
        </p:txBody>
      </p:sp>
      <p:pic>
        <p:nvPicPr>
          <p:cNvPr id="4" name="Картина 3" descr="235305729_1437154943331521_6890652743492127971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29454" y="3357562"/>
            <a:ext cx="1643074" cy="2540381"/>
          </a:xfrm>
          <a:prstGeom prst="rect">
            <a:avLst/>
          </a:prstGeom>
        </p:spPr>
      </p:pic>
      <p:pic>
        <p:nvPicPr>
          <p:cNvPr id="5" name="Картина 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108" y="2071679"/>
            <a:ext cx="3814779" cy="21812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1143000"/>
          </a:xfrm>
        </p:spPr>
        <p:txBody>
          <a:bodyPr/>
          <a:lstStyle/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Кой 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Карл Орф Шулверк ?</a:t>
            </a:r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357158" y="1357298"/>
            <a:ext cx="5786478" cy="5072098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bg-BG" sz="7200" dirty="0" smtClean="0">
                <a:latin typeface="Times New Roman" pitchFamily="18" charset="0"/>
                <a:cs typeface="Times New Roman" pitchFamily="18" charset="0"/>
              </a:rPr>
              <a:t> Карл Орф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7200" dirty="0" smtClean="0">
                <a:latin typeface="Times New Roman" pitchFamily="18" charset="0"/>
                <a:cs typeface="Times New Roman" pitchFamily="18" charset="0"/>
              </a:rPr>
              <a:t>Шулверк  – или в превод /училищно дело/</a:t>
            </a:r>
          </a:p>
          <a:p>
            <a:pPr>
              <a:buFont typeface="Wingdings" pitchFamily="2" charset="2"/>
              <a:buChar char="ü"/>
            </a:pPr>
            <a:r>
              <a:rPr lang="bg-BG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7200" dirty="0" smtClean="0">
                <a:latin typeface="Times New Roman" pitchFamily="18" charset="0"/>
                <a:cs typeface="Times New Roman" pitchFamily="18" charset="0"/>
              </a:rPr>
              <a:t>Немски композитор </a:t>
            </a:r>
          </a:p>
          <a:p>
            <a:pPr>
              <a:buFont typeface="Wingdings" pitchFamily="2" charset="2"/>
              <a:buChar char="ü"/>
            </a:pPr>
            <a:r>
              <a:rPr lang="bg-BG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7200" dirty="0" smtClean="0">
                <a:latin typeface="Times New Roman" pitchFamily="18" charset="0"/>
                <a:cs typeface="Times New Roman" pitchFamily="18" charset="0"/>
              </a:rPr>
              <a:t>Музикален педагог</a:t>
            </a:r>
          </a:p>
          <a:p>
            <a:pPr>
              <a:buFont typeface="Wingdings" pitchFamily="2" charset="2"/>
              <a:buChar char="ü"/>
            </a:pPr>
            <a:r>
              <a:rPr lang="bg-BG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7200" dirty="0" smtClean="0">
                <a:latin typeface="Times New Roman" pitchFamily="18" charset="0"/>
                <a:cs typeface="Times New Roman" pitchFamily="18" charset="0"/>
              </a:rPr>
              <a:t>Най-известното му произведение е сценичната кантата”Кармина </a:t>
            </a:r>
            <a:r>
              <a:rPr lang="bg-BG" sz="7200" dirty="0" err="1" smtClean="0">
                <a:latin typeface="Times New Roman" pitchFamily="18" charset="0"/>
                <a:cs typeface="Times New Roman" pitchFamily="18" charset="0"/>
              </a:rPr>
              <a:t>Бурана-</a:t>
            </a:r>
            <a:r>
              <a:rPr lang="bg-BG" sz="7200" dirty="0" smtClean="0">
                <a:latin typeface="Times New Roman" pitchFamily="18" charset="0"/>
                <a:cs typeface="Times New Roman" pitchFamily="18" charset="0"/>
              </a:rPr>
              <a:t> от 1937г.</a:t>
            </a:r>
          </a:p>
          <a:p>
            <a:pPr>
              <a:buFont typeface="Wingdings" pitchFamily="2" charset="2"/>
              <a:buChar char="ü"/>
            </a:pPr>
            <a:r>
              <a:rPr lang="bg-BG" sz="7200" dirty="0" smtClean="0">
                <a:latin typeface="Times New Roman" pitchFamily="18" charset="0"/>
                <a:cs typeface="Times New Roman" pitchFamily="18" charset="0"/>
              </a:rPr>
              <a:t>Музикалното си образование започва по  пиано, чело и орган през 1900 г.</a:t>
            </a:r>
          </a:p>
          <a:p>
            <a:pPr lvl="0"/>
            <a:r>
              <a:rPr lang="bg-BG" sz="7200" dirty="0" smtClean="0">
                <a:latin typeface="Times New Roman" pitchFamily="18" charset="0"/>
                <a:cs typeface="Times New Roman" pitchFamily="18" charset="0"/>
              </a:rPr>
              <a:t>Известен със своя иновативен  и интегриран подход , който обединява музика, движение и реч.</a:t>
            </a:r>
          </a:p>
          <a:p>
            <a:pPr lvl="0"/>
            <a:r>
              <a:rPr lang="bg-BG" sz="7200" dirty="0" smtClean="0">
                <a:latin typeface="Times New Roman" pitchFamily="18" charset="0"/>
                <a:cs typeface="Times New Roman" pitchFamily="18" charset="0"/>
              </a:rPr>
              <a:t>Съосновател на методологията Орф Шулверк, създаден в началото на 20-ти век.</a:t>
            </a:r>
          </a:p>
          <a:p>
            <a:pPr>
              <a:buFont typeface="Wingdings" pitchFamily="2" charset="2"/>
              <a:buChar char="ü"/>
            </a:pPr>
            <a:endParaRPr lang="bg-BG" sz="6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Пише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музиката за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откриването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летните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олимпийски </a:t>
            </a:r>
            <a:r>
              <a:rPr lang="ru-RU" sz="6200" dirty="0" err="1">
                <a:latin typeface="Times New Roman" pitchFamily="18" charset="0"/>
                <a:cs typeface="Times New Roman" pitchFamily="18" charset="0"/>
              </a:rPr>
              <a:t>игри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 в </a:t>
            </a:r>
            <a:r>
              <a:rPr lang="ru-RU" sz="6200" dirty="0">
                <a:latin typeface="Times New Roman" pitchFamily="18" charset="0"/>
                <a:cs typeface="Times New Roman" pitchFamily="18" charset="0"/>
                <a:hlinkClick r:id="rId2" tooltip="Летни олимпийски игри 1936"/>
              </a:rPr>
              <a:t>Берлин 1936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6200" dirty="0">
                <a:latin typeface="Times New Roman" pitchFamily="18" charset="0"/>
                <a:cs typeface="Times New Roman" pitchFamily="18" charset="0"/>
                <a:hlinkClick r:id="rId3" tooltip="Летни олимпийски игри 1972"/>
              </a:rPr>
              <a:t>Мюнхен 1972</a:t>
            </a: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6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bg-BG" sz="5000" dirty="0"/>
          </a:p>
          <a:p>
            <a:pPr>
              <a:buFont typeface="Wingdings" pitchFamily="2" charset="2"/>
              <a:buChar char="ü"/>
            </a:pPr>
            <a:r>
              <a:rPr lang="en-US" sz="5000" dirty="0" smtClean="0">
                <a:hlinkClick r:id="rId4"/>
              </a:rPr>
              <a:t>https://www.youtube.com/watch?v=4rOMUmJdxRQ</a:t>
            </a:r>
            <a:endParaRPr lang="bg-BG" sz="5000" dirty="0"/>
          </a:p>
        </p:txBody>
      </p:sp>
      <p:pic>
        <p:nvPicPr>
          <p:cNvPr id="4" name="Картина 3" descr="Carl_Orff_um_197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72264" y="1214422"/>
            <a:ext cx="2357454" cy="23574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i="1" dirty="0" smtClean="0">
                <a:latin typeface="Times New Roman" pitchFamily="18" charset="0"/>
                <a:cs typeface="Times New Roman" pitchFamily="18" charset="0"/>
              </a:rPr>
              <a:t>БИОГРАФИЯ</a:t>
            </a:r>
            <a:endParaRPr lang="bg-BG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През 1924 г. заедно с </a:t>
            </a:r>
            <a:r>
              <a:rPr lang="ru-RU" sz="3600" i="1" dirty="0" err="1">
                <a:latin typeface="Times New Roman" pitchFamily="18" charset="0"/>
                <a:cs typeface="Times New Roman" pitchFamily="18" charset="0"/>
              </a:rPr>
              <a:t>Доротее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 Гюнтер </a:t>
            </a:r>
            <a:r>
              <a:rPr lang="ru-RU" sz="3600" i="1" dirty="0" err="1">
                <a:latin typeface="Times New Roman" pitchFamily="18" charset="0"/>
                <a:cs typeface="Times New Roman" pitchFamily="18" charset="0"/>
              </a:rPr>
              <a:t>основава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 Училище „Гюнтер“ за гимнастика, ритмика и </a:t>
            </a:r>
            <a:r>
              <a:rPr lang="ru-RU" sz="3600" i="1" dirty="0" err="1">
                <a:latin typeface="Times New Roman" pitchFamily="18" charset="0"/>
                <a:cs typeface="Times New Roman" pitchFamily="18" charset="0"/>
              </a:rPr>
              <a:t>танцово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>
                <a:latin typeface="Times New Roman" pitchFamily="18" charset="0"/>
                <a:cs typeface="Times New Roman" pitchFamily="18" charset="0"/>
              </a:rPr>
              <a:t>изкуство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 smtClean="0"/>
              <a:t>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нуждите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на обучението на</a:t>
            </a:r>
            <a:br>
              <a:rPr lang="ru-RU" sz="3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децата в него създава Система за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музикално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възпитание, която се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основава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на</a:t>
            </a:r>
            <a:br>
              <a:rPr lang="ru-RU" sz="3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синтеза на движения (гимнастика и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танц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), слово и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музика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Разработва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нов тип</a:t>
            </a:r>
            <a:br>
              <a:rPr lang="ru-RU" sz="3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музикални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инструменти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(„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Инструменти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на Орф“), а в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последствие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публикува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сборници-тетрадки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музика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 за деца – „</a:t>
            </a:r>
            <a:r>
              <a:rPr lang="ru-RU" sz="3600" i="1" dirty="0" err="1" smtClean="0">
                <a:latin typeface="Times New Roman" pitchFamily="18" charset="0"/>
                <a:cs typeface="Times New Roman" pitchFamily="18" charset="0"/>
              </a:rPr>
              <a:t>Орф-шулверк</a:t>
            </a: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“.</a:t>
            </a:r>
          </a:p>
          <a:p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Като един от </a:t>
            </a:r>
            <a:r>
              <a:rPr lang="ru-RU" sz="3600" i="1" dirty="0" err="1">
                <a:latin typeface="Times New Roman" pitchFamily="18" charset="0"/>
                <a:cs typeface="Times New Roman" pitchFamily="18" charset="0"/>
              </a:rPr>
              <a:t>най-изтъкнатите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err="1">
                <a:latin typeface="Times New Roman" pitchFamily="18" charset="0"/>
                <a:cs typeface="Times New Roman" pitchFamily="18" charset="0"/>
              </a:rPr>
              <a:t>композитори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, Орф е също така и едно от големите имена в </a:t>
            </a:r>
            <a:r>
              <a:rPr lang="ru-RU" sz="3600" i="1" dirty="0" err="1">
                <a:latin typeface="Times New Roman" pitchFamily="18" charset="0"/>
                <a:cs typeface="Times New Roman" pitchFamily="18" charset="0"/>
              </a:rPr>
              <a:t>музикалната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 педагогика през XX век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bg-B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i="1" dirty="0">
                <a:latin typeface="Times New Roman" pitchFamily="18" charset="0"/>
                <a:cs typeface="Times New Roman" pitchFamily="18" charset="0"/>
              </a:rPr>
              <a:t>"Шулверк"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bg-BG" sz="3100" b="1" i="1" dirty="0" smtClean="0">
                <a:latin typeface="Times New Roman" pitchFamily="18" charset="0"/>
                <a:cs typeface="Times New Roman" pitchFamily="18" charset="0"/>
              </a:rPr>
              <a:t> метода </a:t>
            </a:r>
            <a:r>
              <a:rPr lang="ru-RU" b="1" i="1" dirty="0"/>
              <a:t/>
            </a:r>
            <a:br>
              <a:rPr lang="ru-RU" b="1" i="1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bg-BG" b="1" dirty="0" smtClean="0"/>
              <a:t>Интегриран подход</a:t>
            </a:r>
            <a:r>
              <a:rPr lang="bg-BG" dirty="0" smtClean="0"/>
              <a:t>: Обединяване на музика, движение, ритъм и говор в учебния процес.</a:t>
            </a:r>
          </a:p>
          <a:p>
            <a:pPr lvl="0"/>
            <a:r>
              <a:rPr lang="bg-BG" b="1" dirty="0" smtClean="0"/>
              <a:t>Активно участие</a:t>
            </a:r>
            <a:r>
              <a:rPr lang="bg-BG" dirty="0" smtClean="0"/>
              <a:t>: Учащите се участват активно в музикалния процес чрез пеене, свирене на инструменти, танцуване и импровизация.</a:t>
            </a:r>
          </a:p>
          <a:p>
            <a:pPr lvl="0"/>
            <a:r>
              <a:rPr lang="bg-BG" b="1" dirty="0" smtClean="0"/>
              <a:t>Емоционално и социално развитие</a:t>
            </a:r>
            <a:r>
              <a:rPr lang="bg-BG" dirty="0" smtClean="0"/>
              <a:t>: Музиката се използва като средство за развиване на социални умения, емоционално изразяване и саморегулация.</a:t>
            </a:r>
          </a:p>
          <a:p>
            <a:pPr lvl="0"/>
            <a:r>
              <a:rPr lang="bg-BG" b="1" dirty="0" smtClean="0"/>
              <a:t>Простота и игривост</a:t>
            </a:r>
            <a:r>
              <a:rPr lang="bg-BG" dirty="0" smtClean="0"/>
              <a:t>: Използването на елементарни инструменти и импровизация, които са достъпни за всички възрасти и умения.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100" b="1" dirty="0" smtClean="0">
                <a:latin typeface="Times New Roman" pitchFamily="18" charset="0"/>
                <a:cs typeface="Times New Roman" pitchFamily="18" charset="0"/>
              </a:rPr>
              <a:t>Основни компоненти на метода Орф Шулверк</a:t>
            </a: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Ритъм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: Възможност за развитие на ритмично чувство чрез различни упражнения и техники за учене на ритми.</a:t>
            </a:r>
          </a:p>
          <a:p>
            <a:pPr lvl="0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Глас и пеене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: Ученето чрез пеене, както и изразяване чрез вокализация.</a:t>
            </a:r>
          </a:p>
          <a:p>
            <a:pPr lvl="0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Музикални инструменти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: Използване на прости инструменти като металофони, ксилофони и барабани.</a:t>
            </a:r>
          </a:p>
          <a:p>
            <a:pPr lvl="0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Движение и танц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: Музиката се комбинира с движение и физически израз на ритъма.</a:t>
            </a:r>
          </a:p>
          <a:p>
            <a:pPr lvl="0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Импровизация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: Насърчаване на свободната импровизация като начин за изразяване на лични емоции и творчество.</a:t>
            </a:r>
          </a:p>
          <a:p>
            <a:endParaRPr lang="bg-BG" dirty="0"/>
          </a:p>
        </p:txBody>
      </p:sp>
      <p:pic>
        <p:nvPicPr>
          <p:cNvPr id="4" name="Картина 3" descr="изтеглен файл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3786190"/>
            <a:ext cx="2000264" cy="10109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Ритъм </a:t>
            </a:r>
            <a:endParaRPr lang="bg-BG" dirty="0"/>
          </a:p>
        </p:txBody>
      </p:sp>
      <p:pic>
        <p:nvPicPr>
          <p:cNvPr id="3" name="ee473d42-01ca-4f78-a77c-1b9129f7626b.mp4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10800000">
            <a:off x="457200" y="1890713"/>
            <a:ext cx="7467600" cy="429418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Движение  и танц</a:t>
            </a:r>
            <a:endParaRPr lang="bg-BG" dirty="0"/>
          </a:p>
        </p:txBody>
      </p:sp>
      <p:pic>
        <p:nvPicPr>
          <p:cNvPr id="4" name="0-02-05-1ad2c6f21c5023ad02e3baff226dadcb8005376a04bfb71523e91166c05a595b_26f4b0b05434cb39.mp4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936750"/>
            <a:ext cx="7467600" cy="42005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b="1" dirty="0" err="1" smtClean="0">
                <a:latin typeface="Times New Roman" pitchFamily="18" charset="0"/>
                <a:cs typeface="Times New Roman" pitchFamily="18" charset="0"/>
              </a:rPr>
              <a:t>Музикотерапия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 с метода Орф Шулверк</a:t>
            </a:r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bg-BG" sz="3000" b="1" dirty="0" smtClean="0">
                <a:latin typeface="Times New Roman" pitchFamily="18" charset="0"/>
                <a:cs typeface="Times New Roman" pitchFamily="18" charset="0"/>
              </a:rPr>
              <a:t>Психотерапевтичен аспект</a:t>
            </a:r>
            <a:r>
              <a:rPr lang="bg-BG" sz="3000" dirty="0" smtClean="0">
                <a:latin typeface="Times New Roman" pitchFamily="18" charset="0"/>
                <a:cs typeface="Times New Roman" pitchFamily="18" charset="0"/>
              </a:rPr>
              <a:t>: Методът е адаптиран за терапевтични цели, като помага на хора с различни </a:t>
            </a:r>
            <a:r>
              <a:rPr lang="bg-BG" sz="3000" dirty="0" err="1" smtClean="0">
                <a:latin typeface="Times New Roman" pitchFamily="18" charset="0"/>
                <a:cs typeface="Times New Roman" pitchFamily="18" charset="0"/>
              </a:rPr>
              <a:t>психо-социални</a:t>
            </a:r>
            <a:r>
              <a:rPr lang="bg-BG" sz="3000" dirty="0" smtClean="0">
                <a:latin typeface="Times New Roman" pitchFamily="18" charset="0"/>
                <a:cs typeface="Times New Roman" pitchFamily="18" charset="0"/>
              </a:rPr>
              <a:t> и емоционални затруднения.</a:t>
            </a:r>
          </a:p>
          <a:p>
            <a:pPr lvl="0"/>
            <a:r>
              <a:rPr lang="bg-BG" sz="3000" b="1" dirty="0" smtClean="0">
                <a:latin typeface="Times New Roman" pitchFamily="18" charset="0"/>
                <a:cs typeface="Times New Roman" pitchFamily="18" charset="0"/>
              </a:rPr>
              <a:t>Терапевтични ефекти</a:t>
            </a:r>
            <a:r>
              <a:rPr lang="bg-BG" sz="3000" dirty="0" smtClean="0">
                <a:latin typeface="Times New Roman" pitchFamily="18" charset="0"/>
                <a:cs typeface="Times New Roman" pitchFamily="18" charset="0"/>
              </a:rPr>
              <a:t>: Помага за намаляване на стреса, подобряване на самочувствието и развиване на социални умения.</a:t>
            </a:r>
          </a:p>
          <a:p>
            <a:pPr lvl="0"/>
            <a:r>
              <a:rPr lang="bg-BG" sz="3000" b="1" dirty="0" smtClean="0">
                <a:latin typeface="Times New Roman" pitchFamily="18" charset="0"/>
                <a:cs typeface="Times New Roman" pitchFamily="18" charset="0"/>
              </a:rPr>
              <a:t>Приложение</a:t>
            </a:r>
            <a:r>
              <a:rPr lang="bg-BG" sz="3000" dirty="0" smtClean="0">
                <a:latin typeface="Times New Roman" pitchFamily="18" charset="0"/>
                <a:cs typeface="Times New Roman" pitchFamily="18" charset="0"/>
              </a:rPr>
              <a:t>: Методът се използва при работа с деца и възрастни с различни нужди – от обучителни и емоционални проблеми до хора с увреждания или психични разстройства.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b="1" dirty="0" smtClean="0">
                <a:latin typeface="Times New Roman" pitchFamily="18" charset="0"/>
                <a:cs typeface="Times New Roman" pitchFamily="18" charset="0"/>
              </a:rPr>
              <a:t> Приложение на метода Орф </a:t>
            </a:r>
            <a:r>
              <a:rPr lang="bg-BG" sz="3200" b="1" dirty="0" err="1" smtClean="0">
                <a:latin typeface="Times New Roman" pitchFamily="18" charset="0"/>
                <a:cs typeface="Times New Roman" pitchFamily="18" charset="0"/>
              </a:rPr>
              <a:t>Шулерк</a:t>
            </a:r>
            <a:r>
              <a:rPr lang="bg-BG" sz="32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bg-BG" sz="3200" b="1" dirty="0" err="1" smtClean="0">
                <a:latin typeface="Times New Roman" pitchFamily="18" charset="0"/>
                <a:cs typeface="Times New Roman" pitchFamily="18" charset="0"/>
              </a:rPr>
              <a:t>музикотерапията</a:t>
            </a:r>
            <a:endParaRPr lang="bg-BG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3" name="Rectangle 1"/>
          <p:cNvSpPr>
            <a:spLocks noGrp="1" noChangeArrowheads="1"/>
          </p:cNvSpPr>
          <p:nvPr>
            <p:ph sz="quarter" idx="1"/>
          </p:nvPr>
        </p:nvSpPr>
        <p:spPr bwMode="auto">
          <a:xfrm>
            <a:off x="642910" y="1118701"/>
            <a:ext cx="7858147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Методът Орф </a:t>
            </a:r>
            <a:r>
              <a:rPr kumimoji="0" lang="bg-BG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Шулерк</a:t>
            </a: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предоставя цялостен и адаптивен подход към </a:t>
            </a:r>
            <a:r>
              <a:rPr kumimoji="0" lang="bg-BG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музикотерапията</a:t>
            </a: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който е ефективен както за деца, така и за възрастни.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bg-BG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Чрез интегрирането на ритъм, музика, движение и импровизация, методът подкрепя емоционалното и социално развитие, като същевременно насърчава терапевтичното възстановяване.</a:t>
            </a:r>
            <a:endParaRPr kumimoji="0" lang="bg-BG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Картина 4" descr="caddf31c86d8547f2b3450d284ea94c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64" y="2571744"/>
            <a:ext cx="4143404" cy="1473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>
          <a:xfrm>
            <a:off x="457200" y="307529"/>
            <a:ext cx="82296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g-BG" sz="3200" b="1" dirty="0" smtClean="0">
                <a:latin typeface="Times New Roman" pitchFamily="18" charset="0"/>
                <a:cs typeface="Times New Roman" pitchFamily="18" charset="0"/>
              </a:rPr>
              <a:t>Пример за терапевтична сесия с метода Орф Шулверк</a:t>
            </a:r>
            <a:endParaRPr lang="bg-BG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683568" y="1772816"/>
            <a:ext cx="6857892" cy="496855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Започване с ритъм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: Участниците започват с прости ритмични упражнения с барабани или други инструменти.</a:t>
            </a:r>
          </a:p>
          <a:p>
            <a:pPr lvl="0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Пеене и вокални упражнения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bg-BG" dirty="0" err="1" smtClean="0">
                <a:latin typeface="Times New Roman" pitchFamily="18" charset="0"/>
                <a:cs typeface="Times New Roman" pitchFamily="18" charset="0"/>
              </a:rPr>
              <a:t>Музикотерапевтът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 води сесия с песни и гласови упражнения за изразяване на емоции.</a:t>
            </a:r>
          </a:p>
          <a:p>
            <a:pPr lvl="0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Музикално движение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: Участниците се движат по музиката, използвайки движения, които съответстват на ритъма.</a:t>
            </a:r>
          </a:p>
          <a:p>
            <a:pPr lvl="0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Импровизация и сътрудничество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: Всеки участник има възможност да импровизира и да се изразява в групов контекст.</a:t>
            </a:r>
          </a:p>
          <a:p>
            <a:pPr lvl="0"/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: Релаксация с меко пеене или </a:t>
            </a:r>
            <a:r>
              <a:rPr lang="bg-BG" dirty="0" err="1" smtClean="0">
                <a:latin typeface="Times New Roman" pitchFamily="18" charset="0"/>
                <a:cs typeface="Times New Roman" pitchFamily="18" charset="0"/>
              </a:rPr>
              <a:t>инстументална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 музика, за да се постигне емоционално освобождаване и успокояване.</a:t>
            </a:r>
          </a:p>
          <a:p>
            <a:endParaRPr lang="bg-BG" dirty="0"/>
          </a:p>
        </p:txBody>
      </p:sp>
      <p:pic>
        <p:nvPicPr>
          <p:cNvPr id="4" name="Картина 3" descr="0849e3960199735b1cc09ef354eda4b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41460" y="3458566"/>
            <a:ext cx="1130104" cy="133858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214282" y="357166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Методът Орф </a:t>
            </a:r>
            <a:r>
              <a:rPr lang="bg-BG" sz="2400" dirty="0" err="1" smtClean="0">
                <a:latin typeface="Times New Roman" pitchFamily="18" charset="0"/>
                <a:cs typeface="Times New Roman" pitchFamily="18" charset="0"/>
              </a:rPr>
              <a:t>Шулерк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 предоставя цялостен и адаптивен подход към </a:t>
            </a:r>
            <a:r>
              <a:rPr lang="bg-BG" sz="2400" dirty="0" err="1" smtClean="0">
                <a:latin typeface="Times New Roman" pitchFamily="18" charset="0"/>
                <a:cs typeface="Times New Roman" pitchFamily="18" charset="0"/>
              </a:rPr>
              <a:t>музикотерапията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, който е ефективен както за деца, така и за възрастни.</a:t>
            </a:r>
          </a:p>
          <a:p>
            <a:pPr lvl="0"/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Чрез интегрирането на ритъм, музика, движение и импровизация, методът подкрепя емоционалното и социално развитие, като същевременно насърчава терапевтичното възстановяване</a:t>
            </a:r>
            <a:r>
              <a:rPr lang="bg-BG" sz="2400" dirty="0" smtClean="0"/>
              <a:t>.</a:t>
            </a:r>
          </a:p>
          <a:p>
            <a:pPr>
              <a:buNone/>
            </a:pPr>
            <a:endParaRPr lang="bg-BG" dirty="0"/>
          </a:p>
        </p:txBody>
      </p:sp>
      <p:pic>
        <p:nvPicPr>
          <p:cNvPr id="4" name="Картина 3" descr="6d0fc245e93326c70ba7c63731705bb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4546" y="3357562"/>
            <a:ext cx="4500594" cy="2997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Times New Roman" pitchFamily="18" charset="0"/>
                <a:cs typeface="Times New Roman" pitchFamily="18" charset="0"/>
              </a:rPr>
              <a:t>Ползи от метода Орф Шулверк в </a:t>
            </a:r>
            <a:r>
              <a:rPr lang="bg-BG" sz="2800" b="1" dirty="0" err="1" smtClean="0">
                <a:latin typeface="Times New Roman" pitchFamily="18" charset="0"/>
                <a:cs typeface="Times New Roman" pitchFamily="18" charset="0"/>
              </a:rPr>
              <a:t>музикотерапията</a:t>
            </a:r>
            <a:endParaRPr lang="bg-BG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Grp="1" noChangeArrowheads="1"/>
          </p:cNvSpPr>
          <p:nvPr>
            <p:ph sz="quarter" idx="1"/>
          </p:nvPr>
        </p:nvSpPr>
        <p:spPr bwMode="auto">
          <a:xfrm>
            <a:off x="571472" y="1095118"/>
            <a:ext cx="6286544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bg-BG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Емоционално изразяване</a:t>
            </a: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Подпомага хората да изразят своите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чувства и да се справят със стреса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тревожността.</a:t>
            </a:r>
            <a:endParaRPr kumimoji="0" lang="bg-BG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Подобряване на социалните умения</a:t>
            </a: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Участието в групови музикални дейности насърчава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сътрудничеството и комуникацията.</a:t>
            </a:r>
            <a:endParaRPr kumimoji="0" lang="bg-BG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Рехабилитация и възстановяване</a:t>
            </a: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Методът е полезен при хора с увреждания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или психични заболявания,като допринася за възстановяването им.</a:t>
            </a:r>
            <a:endParaRPr kumimoji="0" lang="bg-BG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Креативност и иновации</a:t>
            </a: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g-BG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Подкрепя развитието на креативността и иновационното мислене.</a:t>
            </a:r>
            <a:endParaRPr kumimoji="0" lang="bg-BG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Картина 3" descr="4e8c777991112f97edafd0e6a968ad4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2198" y="1071546"/>
            <a:ext cx="2867503" cy="167205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Музикални инструменти</a:t>
            </a:r>
            <a:endParaRPr lang="bg-BG" dirty="0"/>
          </a:p>
        </p:txBody>
      </p:sp>
      <p:pic>
        <p:nvPicPr>
          <p:cNvPr id="4" name="a14b18a6-90d5-420b-b8dd-447fa91f0929.mp4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890713"/>
            <a:ext cx="7467600" cy="4294187"/>
          </a:xfrm>
        </p:spPr>
      </p:pic>
    </p:spTree>
    <p:extLst>
      <p:ext uri="{BB962C8B-B14F-4D97-AF65-F5344CB8AC3E}">
        <p14:creationId xmlns:p14="http://schemas.microsoft.com/office/powerpoint/2010/main" val="3439258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Учене на ритми</a:t>
            </a:r>
            <a:endParaRPr lang="bg-BG" dirty="0"/>
          </a:p>
        </p:txBody>
      </p:sp>
      <p:pic>
        <p:nvPicPr>
          <p:cNvPr id="4" name="008035f6-d5a5-4c69-a385-7365b3d431c9.mp4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936750"/>
            <a:ext cx="7467600" cy="4200525"/>
          </a:xfrm>
        </p:spPr>
      </p:pic>
    </p:spTree>
    <p:extLst>
      <p:ext uri="{BB962C8B-B14F-4D97-AF65-F5344CB8AC3E}">
        <p14:creationId xmlns:p14="http://schemas.microsoft.com/office/powerpoint/2010/main" val="364032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Импровизация </a:t>
            </a:r>
            <a:endParaRPr lang="bg-BG" dirty="0"/>
          </a:p>
        </p:txBody>
      </p:sp>
      <p:pic>
        <p:nvPicPr>
          <p:cNvPr id="6" name="0-02-05-da30f06c3d3316d14241af055a14ae13ff5a8d739eef96c043bbc97b7bd4e512_cb6d092bf7f4a611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2036787"/>
            <a:ext cx="7467600" cy="4200525"/>
          </a:xfrm>
        </p:spPr>
      </p:pic>
    </p:spTree>
    <p:extLst>
      <p:ext uri="{BB962C8B-B14F-4D97-AF65-F5344CB8AC3E}">
        <p14:creationId xmlns:p14="http://schemas.microsoft.com/office/powerpoint/2010/main" val="3495128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Движение и говор</a:t>
            </a:r>
            <a:endParaRPr lang="bg-BG" dirty="0"/>
          </a:p>
        </p:txBody>
      </p:sp>
      <p:pic>
        <p:nvPicPr>
          <p:cNvPr id="4" name="0-02-05-eccd2f5c6e032c16c1f362719ed8e416f357e3fea89138909bd4359953b23332_b24d0dc459ee4e89">
            <a:hlinkClick r:id="" action="ppaction://media"/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936750"/>
            <a:ext cx="7467600" cy="4200525"/>
          </a:xfrm>
        </p:spPr>
      </p:pic>
    </p:spTree>
    <p:extLst>
      <p:ext uri="{BB962C8B-B14F-4D97-AF65-F5344CB8AC3E}">
        <p14:creationId xmlns:p14="http://schemas.microsoft.com/office/powerpoint/2010/main" val="80975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 </a:t>
            </a:r>
            <a:r>
              <a:rPr lang="en-US" dirty="0" err="1" smtClean="0"/>
              <a:t>facebook</a:t>
            </a:r>
            <a:r>
              <a:rPr lang="en-US" dirty="0" smtClean="0"/>
              <a:t> </a:t>
            </a:r>
            <a:r>
              <a:rPr lang="bg-BG" dirty="0" smtClean="0"/>
              <a:t>страница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bg-BG" sz="3600" dirty="0" err="1" smtClean="0">
                <a:latin typeface="Times New Roman" pitchFamily="18" charset="0"/>
                <a:cs typeface="Times New Roman" pitchFamily="18" charset="0"/>
              </a:rPr>
              <a:t>Пъшествията</a:t>
            </a:r>
            <a:r>
              <a:rPr lang="bg-BG" sz="3600" dirty="0" smtClean="0">
                <a:latin typeface="Times New Roman" pitchFamily="18" charset="0"/>
                <a:cs typeface="Times New Roman" pitchFamily="18" charset="0"/>
              </a:rPr>
              <a:t> в света на музиката с г-н Тодоров !</a:t>
            </a:r>
            <a:endParaRPr lang="bg-BG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628800"/>
            <a:ext cx="396044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18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714348" y="785794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-23193" y="2967335"/>
            <a:ext cx="83814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g-BG" sz="5400" b="1" dirty="0" smtClean="0">
                <a:ln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БЛАГОДАРЯ ЗА ВНИМАНИЕТО !</a:t>
            </a:r>
            <a:endParaRPr lang="bg-BG" sz="5400" b="1" cap="none" spc="0" dirty="0">
              <a:ln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Еркер">
  <a:themeElements>
    <a:clrScheme name="Е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Е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Е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326</TotalTime>
  <Words>678</Words>
  <Application>Microsoft Office PowerPoint</Application>
  <PresentationFormat>Презентация на цял екран (4:3)</PresentationFormat>
  <Paragraphs>82</Paragraphs>
  <Slides>18</Slides>
  <Notes>0</Notes>
  <HiddenSlides>0</HiddenSlides>
  <MMClips>6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18</vt:i4>
      </vt:variant>
    </vt:vector>
  </HeadingPairs>
  <TitlesOfParts>
    <vt:vector size="25" baseType="lpstr">
      <vt:lpstr>Arial</vt:lpstr>
      <vt:lpstr>Calibri</vt:lpstr>
      <vt:lpstr>Century Schoolbook</vt:lpstr>
      <vt:lpstr>Times New Roman</vt:lpstr>
      <vt:lpstr>Wingdings</vt:lpstr>
      <vt:lpstr>Wingdings 2</vt:lpstr>
      <vt:lpstr>Еркер</vt:lpstr>
      <vt:lpstr>“Шулверк ,като активна музикотерапевтична форма</vt:lpstr>
      <vt:lpstr>Кой е  Карл Орф Шулверк ?</vt:lpstr>
      <vt:lpstr>БИОГРАФИЯ</vt:lpstr>
      <vt:lpstr>"Шулверк" –  метода  </vt:lpstr>
      <vt:lpstr> Основни компоненти на метода Орф Шулверк </vt:lpstr>
      <vt:lpstr>Ритъм </vt:lpstr>
      <vt:lpstr>Движение  и танц</vt:lpstr>
      <vt:lpstr>Музикотерапия с метода Орф Шулверк</vt:lpstr>
      <vt:lpstr> Приложение на метода Орф Шулерк в музикотерапията</vt:lpstr>
      <vt:lpstr>Пример за терапевтична сесия с метода Орф Шулверк</vt:lpstr>
      <vt:lpstr>Презентация на PowerPoint</vt:lpstr>
      <vt:lpstr>Ползи от метода Орф Шулверк в музикотерапията</vt:lpstr>
      <vt:lpstr>Музикални инструменти</vt:lpstr>
      <vt:lpstr>Учене на ритми</vt:lpstr>
      <vt:lpstr>Импровизация </vt:lpstr>
      <vt:lpstr>Движение и говор</vt:lpstr>
      <vt:lpstr> facebook страница </vt:lpstr>
      <vt:lpstr>Презентация на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“Шулверк ,като активна музикотерапевтична форма</dc:title>
  <dc:creator>SONY</dc:creator>
  <cp:lastModifiedBy>Акаунт в Microsoft</cp:lastModifiedBy>
  <cp:revision>29</cp:revision>
  <dcterms:created xsi:type="dcterms:W3CDTF">2024-10-31T12:37:21Z</dcterms:created>
  <dcterms:modified xsi:type="dcterms:W3CDTF">2024-11-14T07:58:31Z</dcterms:modified>
</cp:coreProperties>
</file>