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71" r:id="rId4"/>
    <p:sldId id="257" r:id="rId5"/>
    <p:sldId id="258" r:id="rId6"/>
    <p:sldId id="272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57" autoAdjust="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8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iktok.com/@nikisworldbg/video/732548823184636649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iktok.com/@anyalotanyuk/video/7319810352110128390?q=%D0%BF%D0%BE%D0%B4%D0%B2%D0%B8%D0%B6%D0%BD%D0%B8%20%D0%B8%D0%B3%D1%80%D0%B8%20%D0%B4%D0%B5%D1%82%D1%81%D0%BA%D0%B0%20%D0%B3%D1%80%D0%B0%D0%B4%D0%B8%D0%BD%D0%B0&amp;t=1743421438667" TargetMode="Externa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tiktok.com/@nikisworldbg/video/7412995973623844128" TargetMode="Externa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ktok.com/@nikisworldbg/video/7433016056446291233" TargetMode="External"/><Relationship Id="rId2" Type="http://schemas.openxmlformats.org/officeDocument/2006/relationships/hyperlink" Target="https://www.tiktok.com/@sun.kids.academymoldova/video/7420498383804075269?q=&#1087;&#1086;&#1076;&#1074;&#1080;&#1078;&#1085;&#1080;%20&#1080;&#1075;&#1088;&#1080;%20&#1076;&#1077;&#1090;&#1089;&#1082;&#1072;%20&#1075;&#1088;&#1072;&#1076;&#1080;&#1085;&#1072;&amp;t=1743421438667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29945"/>
            <a:ext cx="7772400" cy="1470025"/>
          </a:xfrm>
        </p:spPr>
        <p:txBody>
          <a:bodyPr>
            <a:normAutofit/>
          </a:bodyPr>
          <a:lstStyle/>
          <a:p>
            <a:pPr>
              <a:defRPr sz="4000"/>
            </a:pP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Сензорно-моторни занимания в детската градина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3319" y="4806950"/>
            <a:ext cx="4277360" cy="1079500"/>
          </a:xfrm>
        </p:spPr>
        <p:txBody>
          <a:bodyPr>
            <a:normAutofit fontScale="70000" lnSpcReduction="20000"/>
          </a:bodyPr>
          <a:lstStyle/>
          <a:p>
            <a:r>
              <a:rPr lang="bg-BG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Разработил: </a:t>
            </a:r>
            <a:r>
              <a:rPr lang="bg-BG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Юра</a:t>
            </a:r>
            <a:r>
              <a:rPr lang="bg-BG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Шарапчиева</a:t>
            </a:r>
            <a:r>
              <a:rPr lang="bg-BG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учител</a:t>
            </a:r>
          </a:p>
          <a:p>
            <a:endParaRPr lang="bg-BG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ДГ ”Диляна”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с.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Александрово </a:t>
            </a:r>
          </a:p>
          <a:p>
            <a:pPr>
              <a:defRPr sz="2000"/>
            </a:pPr>
            <a:endParaRPr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666" y="2299970"/>
            <a:ext cx="3558667" cy="2170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018" y="168399"/>
            <a:ext cx="8950697" cy="556591"/>
          </a:xfrm>
        </p:spPr>
        <p:txBody>
          <a:bodyPr>
            <a:noAutofit/>
          </a:bodyPr>
          <a:lstStyle/>
          <a:p>
            <a:r>
              <a:rPr lang="ru-RU" sz="3200" dirty="0"/>
              <a:t> </a:t>
            </a:r>
            <a:br>
              <a:rPr lang="ru-RU" sz="3200" dirty="0"/>
            </a:b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интеграция – история и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перспектива </a:t>
            </a:r>
            <a:endParaRPr lang="bg-BG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6018" y="1312619"/>
            <a:ext cx="5922566" cy="452596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Теорията на сензорната интеграция е разработена от Анна Джейн </a:t>
            </a:r>
            <a:r>
              <a:rPr lang="bg-BG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Айрис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Оклахома (САЩ). Тя започва работа през 50-те години на миналия век, но през 1972 г. е публикувана цялостна теория за сензорната интеграция. За първи път </a:t>
            </a:r>
            <a:r>
              <a:rPr lang="bg-BG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Айрис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използва термина "сензорна интеграция" в контекста на идентифициране и интерпретиране на сензорни проблеми при децата. Тя е психолог, невролог и практикуващ </a:t>
            </a:r>
            <a:r>
              <a:rPr lang="bg-BG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ерготерапевт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8584" y="1890090"/>
            <a:ext cx="3028131" cy="337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1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6753"/>
          </a:xfrm>
        </p:spPr>
        <p:txBody>
          <a:bodyPr>
            <a:no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Айрис,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сензорната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интеграция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несъзнателен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bg-BG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441173"/>
            <a:ext cx="8501270" cy="4525963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bg-BG" sz="2100" dirty="0" smtClean="0"/>
              <a:t>определя значението на усещанията, изпитвани от нас, филтрира информацията и избира да се концентрира върху тази, в която възрастният се слуша, без да обръща </a:t>
            </a:r>
            <a:r>
              <a:rPr lang="ru-RU" sz="2100" dirty="0" smtClean="0"/>
              <a:t>внимание </a:t>
            </a:r>
            <a:r>
              <a:rPr lang="bg-BG" sz="2100" dirty="0" smtClean="0"/>
              <a:t>на уличния шум); </a:t>
            </a:r>
          </a:p>
          <a:p>
            <a:pPr algn="just">
              <a:lnSpc>
                <a:spcPct val="150000"/>
              </a:lnSpc>
            </a:pPr>
            <a:r>
              <a:rPr lang="ru-RU" sz="2100" dirty="0" smtClean="0"/>
              <a:t> </a:t>
            </a:r>
            <a:r>
              <a:rPr lang="bg-BG" sz="2100" dirty="0" smtClean="0"/>
              <a:t>позволява на човек да осмисли, да действа и да реагира във всяка ситуация, в която се намира </a:t>
            </a:r>
            <a:r>
              <a:rPr lang="ru-RU" sz="2100" dirty="0" smtClean="0"/>
              <a:t>(</a:t>
            </a:r>
            <a:r>
              <a:rPr lang="ru-RU" sz="2100" dirty="0"/>
              <a:t>адаптивен отговор); </a:t>
            </a:r>
            <a:endParaRPr lang="en-US" sz="2100" dirty="0" smtClean="0"/>
          </a:p>
          <a:p>
            <a:pPr algn="just">
              <a:lnSpc>
                <a:spcPct val="150000"/>
              </a:lnSpc>
            </a:pPr>
            <a:r>
              <a:rPr lang="bg-BG" sz="2100" dirty="0" smtClean="0"/>
              <a:t> формира основа за теоретично обучение и социално по</a:t>
            </a:r>
            <a:r>
              <a:rPr lang="ru-RU" sz="2100" dirty="0" smtClean="0"/>
              <a:t>ведение </a:t>
            </a:r>
            <a:r>
              <a:rPr lang="ru-RU" sz="2100" dirty="0"/>
              <a:t>(</a:t>
            </a:r>
            <a:r>
              <a:rPr lang="ru-RU" sz="2100" dirty="0" err="1"/>
              <a:t>Ayres</a:t>
            </a:r>
            <a:r>
              <a:rPr lang="ru-RU" sz="2100" dirty="0"/>
              <a:t>, 1950).</a:t>
            </a:r>
          </a:p>
          <a:p>
            <a:pPr algn="just">
              <a:lnSpc>
                <a:spcPct val="150000"/>
              </a:lnSpc>
            </a:pPr>
            <a:r>
              <a:rPr lang="bg-BG" sz="2100" dirty="0" smtClean="0"/>
              <a:t>протича в мозъка (човек не мисли за това, както не мисли за дишането); </a:t>
            </a:r>
          </a:p>
          <a:p>
            <a:pPr algn="just">
              <a:lnSpc>
                <a:spcPct val="150000"/>
              </a:lnSpc>
            </a:pPr>
            <a:r>
              <a:rPr lang="bg-BG" sz="2100" dirty="0" smtClean="0"/>
              <a:t>организира информацията, получена от сетивните системи (вкус, мирис, звук, допир,     движение, въздействие на гравитацията и положение на тялото </a:t>
            </a:r>
            <a:r>
              <a:rPr lang="ru-RU" sz="2100" dirty="0" smtClean="0"/>
              <a:t>в </a:t>
            </a:r>
            <a:r>
              <a:rPr lang="bg-BG" sz="2100" dirty="0" smtClean="0"/>
              <a:t>пространството)</a:t>
            </a:r>
            <a:r>
              <a:rPr lang="ru-RU" sz="2100" dirty="0" smtClean="0"/>
              <a:t>; </a:t>
            </a:r>
            <a:endParaRPr lang="en-US" sz="2100" dirty="0"/>
          </a:p>
          <a:p>
            <a:pPr marL="0" indent="0" algn="just">
              <a:buNone/>
            </a:pP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://www.tiktok.com/@</a:t>
            </a:r>
            <a:r>
              <a:rPr lang="en-US" sz="2000" dirty="0" smtClean="0">
                <a:hlinkClick r:id="rId2"/>
              </a:rPr>
              <a:t>nikisworldbg/video/7325488231846366496</a:t>
            </a:r>
            <a:r>
              <a:rPr lang="en-US" sz="2000" dirty="0" smtClean="0"/>
              <a:t> </a:t>
            </a:r>
            <a:endParaRPr lang="en-US" sz="2000" dirty="0"/>
          </a:p>
          <a:p>
            <a:pPr marL="0" indent="0">
              <a:buNone/>
            </a:pPr>
            <a:endParaRPr lang="ru-RU" sz="2000" dirty="0"/>
          </a:p>
          <a:p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139310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713" y="1149626"/>
            <a:ext cx="3351912" cy="4525963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Абстрактни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концепции,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каквито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усещанията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преживени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лично, 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почувствани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чрез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допир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вкусване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помирисване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истински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възприети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разбрани. И именно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водещата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игра.</a:t>
            </a:r>
          </a:p>
          <a:p>
            <a:endParaRPr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337" y="2282859"/>
            <a:ext cx="2809461" cy="280515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30696">
            <a:off x="4141800" y="661853"/>
            <a:ext cx="2404023" cy="187669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5468" y="992554"/>
            <a:ext cx="1874001" cy="121529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14299">
            <a:off x="7131291" y="2614278"/>
            <a:ext cx="2038227" cy="170529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66882">
            <a:off x="6706211" y="4759756"/>
            <a:ext cx="2404841" cy="199997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38583">
            <a:off x="4208481" y="5003832"/>
            <a:ext cx="1998498" cy="15118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3200" i="1"/>
            </a:pP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играе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защото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играе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algn="r">
              <a:defRPr sz="2000" i="1"/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Пиаже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36838"/>
            <a:ext cx="3772146" cy="253138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207027"/>
            <a:ext cx="4151468" cy="26559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игра и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какви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ползите от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нея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457200" y="1696587"/>
            <a:ext cx="80573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err="1"/>
              <a:t>Игрите</a:t>
            </a:r>
            <a:r>
              <a:rPr lang="ru-RU" sz="2000" dirty="0"/>
              <a:t>, </a:t>
            </a:r>
            <a:r>
              <a:rPr lang="ru-RU" sz="2000" dirty="0" err="1"/>
              <a:t>освен</a:t>
            </a:r>
            <a:r>
              <a:rPr lang="ru-RU" sz="2000" dirty="0"/>
              <a:t> </a:t>
            </a:r>
            <a:r>
              <a:rPr lang="ru-RU" sz="2000" dirty="0" err="1"/>
              <a:t>източник</a:t>
            </a:r>
            <a:r>
              <a:rPr lang="ru-RU" sz="2000" dirty="0"/>
              <a:t> на </a:t>
            </a:r>
            <a:r>
              <a:rPr lang="ru-RU" sz="2000" dirty="0" err="1"/>
              <a:t>забавление</a:t>
            </a:r>
            <a:r>
              <a:rPr lang="ru-RU" sz="2000" dirty="0"/>
              <a:t>, </a:t>
            </a:r>
            <a:r>
              <a:rPr lang="ru-RU" sz="2000" dirty="0" err="1"/>
              <a:t>са</a:t>
            </a:r>
            <a:r>
              <a:rPr lang="ru-RU" sz="2000" dirty="0"/>
              <a:t> един от </a:t>
            </a:r>
            <a:r>
              <a:rPr lang="ru-RU" sz="2000" dirty="0" err="1"/>
              <a:t>най-добрите</a:t>
            </a:r>
            <a:r>
              <a:rPr lang="ru-RU" sz="2000" dirty="0"/>
              <a:t> </a:t>
            </a:r>
            <a:r>
              <a:rPr lang="ru-RU" sz="2000" dirty="0" err="1"/>
              <a:t>методи</a:t>
            </a:r>
            <a:r>
              <a:rPr lang="ru-RU" sz="2000" dirty="0"/>
              <a:t> за </a:t>
            </a:r>
            <a:r>
              <a:rPr lang="ru-RU" sz="2000" dirty="0" err="1"/>
              <a:t>учене</a:t>
            </a:r>
            <a:r>
              <a:rPr lang="ru-RU" sz="2000" dirty="0"/>
              <a:t> на </a:t>
            </a:r>
            <a:r>
              <a:rPr lang="ru-RU" sz="2000" dirty="0" err="1"/>
              <a:t>малките</a:t>
            </a:r>
            <a:r>
              <a:rPr lang="ru-RU" sz="2000" dirty="0"/>
              <a:t> </a:t>
            </a:r>
            <a:r>
              <a:rPr lang="ru-RU" sz="2000" dirty="0" err="1"/>
              <a:t>деца</a:t>
            </a:r>
            <a:r>
              <a:rPr lang="ru-RU" sz="2000" dirty="0"/>
              <a:t> и </a:t>
            </a:r>
            <a:r>
              <a:rPr lang="ru-RU" sz="2000" dirty="0" err="1"/>
              <a:t>подрастващите</a:t>
            </a:r>
            <a:r>
              <a:rPr lang="ru-RU" sz="2000" dirty="0"/>
              <a:t>, за </a:t>
            </a:r>
            <a:r>
              <a:rPr lang="ru-RU" sz="2000" dirty="0" err="1"/>
              <a:t>изследване</a:t>
            </a:r>
            <a:r>
              <a:rPr lang="ru-RU" sz="2000" dirty="0"/>
              <a:t> и </a:t>
            </a:r>
            <a:r>
              <a:rPr lang="ru-RU" sz="2000" dirty="0" err="1"/>
              <a:t>опознаване</a:t>
            </a:r>
            <a:r>
              <a:rPr lang="ru-RU" sz="2000" dirty="0"/>
              <a:t> на </a:t>
            </a:r>
            <a:r>
              <a:rPr lang="ru-RU" sz="2000" dirty="0" err="1"/>
              <a:t>заобикалящия</a:t>
            </a:r>
            <a:r>
              <a:rPr lang="ru-RU" sz="2000" dirty="0"/>
              <a:t> </a:t>
            </a:r>
            <a:r>
              <a:rPr lang="ru-RU" sz="2000" dirty="0" err="1"/>
              <a:t>ги</a:t>
            </a:r>
            <a:r>
              <a:rPr lang="ru-RU" sz="2000" dirty="0"/>
              <a:t> свят и за </a:t>
            </a:r>
            <a:r>
              <a:rPr lang="ru-RU" sz="2000" dirty="0" err="1"/>
              <a:t>цялостно</a:t>
            </a:r>
            <a:r>
              <a:rPr lang="ru-RU" sz="2000" dirty="0"/>
              <a:t> им развитие.</a:t>
            </a:r>
          </a:p>
          <a:p>
            <a:pPr algn="just">
              <a:lnSpc>
                <a:spcPct val="150000"/>
              </a:lnSpc>
            </a:pPr>
            <a:r>
              <a:rPr lang="ru-RU" sz="2000" dirty="0" err="1"/>
              <a:t>Има</a:t>
            </a:r>
            <a:r>
              <a:rPr lang="ru-RU" sz="2000" dirty="0"/>
              <a:t> </a:t>
            </a:r>
            <a:r>
              <a:rPr lang="ru-RU" sz="2000" dirty="0" err="1"/>
              <a:t>неща</a:t>
            </a:r>
            <a:r>
              <a:rPr lang="ru-RU" sz="2000" dirty="0"/>
              <a:t>, </a:t>
            </a:r>
            <a:r>
              <a:rPr lang="ru-RU" sz="2000" dirty="0" err="1"/>
              <a:t>обаче</a:t>
            </a:r>
            <a:r>
              <a:rPr lang="ru-RU" sz="2000" dirty="0"/>
              <a:t>, </a:t>
            </a:r>
            <a:r>
              <a:rPr lang="ru-RU" sz="2000" dirty="0" err="1"/>
              <a:t>които</a:t>
            </a:r>
            <a:r>
              <a:rPr lang="ru-RU" sz="2000" dirty="0"/>
              <a:t> е трудно да </a:t>
            </a:r>
            <a:r>
              <a:rPr lang="ru-RU" sz="2000" dirty="0" err="1"/>
              <a:t>бъдат</a:t>
            </a:r>
            <a:r>
              <a:rPr lang="ru-RU" sz="2000" dirty="0"/>
              <a:t> </a:t>
            </a:r>
            <a:r>
              <a:rPr lang="ru-RU" sz="2000" dirty="0" err="1"/>
              <a:t>научени</a:t>
            </a:r>
            <a:r>
              <a:rPr lang="ru-RU" sz="2000" dirty="0"/>
              <a:t>, </a:t>
            </a:r>
            <a:r>
              <a:rPr lang="ru-RU" sz="2000" dirty="0" err="1"/>
              <a:t>опознати</a:t>
            </a:r>
            <a:r>
              <a:rPr lang="ru-RU" sz="2000" dirty="0"/>
              <a:t> и </a:t>
            </a:r>
            <a:r>
              <a:rPr lang="ru-RU" sz="2000" dirty="0" err="1"/>
              <a:t>осмислени</a:t>
            </a:r>
            <a:r>
              <a:rPr lang="ru-RU" sz="2000" dirty="0"/>
              <a:t> посредством </a:t>
            </a:r>
            <a:r>
              <a:rPr lang="ru-RU" sz="2000" dirty="0" err="1"/>
              <a:t>традиционните</a:t>
            </a:r>
            <a:r>
              <a:rPr lang="ru-RU" sz="2000" dirty="0"/>
              <a:t> </a:t>
            </a:r>
            <a:r>
              <a:rPr lang="ru-RU" sz="2000" dirty="0" err="1"/>
              <a:t>методи</a:t>
            </a:r>
            <a:r>
              <a:rPr lang="ru-RU" sz="2000" dirty="0"/>
              <a:t> за обучение или чрез </a:t>
            </a:r>
            <a:r>
              <a:rPr lang="ru-RU" sz="2000" dirty="0" err="1"/>
              <a:t>вербални</a:t>
            </a:r>
            <a:r>
              <a:rPr lang="ru-RU" sz="2000" dirty="0"/>
              <a:t> </a:t>
            </a:r>
            <a:r>
              <a:rPr lang="ru-RU" sz="2000" dirty="0" err="1"/>
              <a:t>обяснения</a:t>
            </a:r>
            <a:r>
              <a:rPr lang="ru-RU" sz="2000" dirty="0"/>
              <a:t>. </a:t>
            </a:r>
            <a:endParaRPr lang="en-US" sz="20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err="1"/>
              <a:t>Някога</a:t>
            </a:r>
            <a:r>
              <a:rPr lang="ru-RU" sz="2000" dirty="0"/>
              <a:t> </a:t>
            </a:r>
            <a:r>
              <a:rPr lang="ru-RU" sz="2000" dirty="0" err="1"/>
              <a:t>опитвали</a:t>
            </a:r>
            <a:r>
              <a:rPr lang="ru-RU" sz="2000" dirty="0"/>
              <a:t> ли </a:t>
            </a:r>
            <a:r>
              <a:rPr lang="ru-RU" sz="2000" dirty="0" err="1"/>
              <a:t>сте</a:t>
            </a:r>
            <a:r>
              <a:rPr lang="ru-RU" sz="2000" dirty="0"/>
              <a:t> се да опишете аромата на </a:t>
            </a:r>
            <a:r>
              <a:rPr lang="ru-RU" sz="2000" dirty="0" err="1"/>
              <a:t>тревата</a:t>
            </a:r>
            <a:r>
              <a:rPr lang="ru-RU" sz="2000" dirty="0"/>
              <a:t> или </a:t>
            </a:r>
            <a:r>
              <a:rPr lang="ru-RU" sz="2000" dirty="0" err="1"/>
              <a:t>усещането</a:t>
            </a:r>
            <a:r>
              <a:rPr lang="ru-RU" sz="2000" dirty="0"/>
              <a:t> от </a:t>
            </a:r>
            <a:r>
              <a:rPr lang="ru-RU" sz="2000" dirty="0" err="1"/>
              <a:t>пясъка</a:t>
            </a:r>
            <a:r>
              <a:rPr lang="ru-RU" sz="2000" dirty="0"/>
              <a:t> между </a:t>
            </a:r>
            <a:r>
              <a:rPr lang="ru-RU" sz="2000" dirty="0" err="1"/>
              <a:t>пръстите</a:t>
            </a:r>
            <a:r>
              <a:rPr lang="ru-RU" sz="2000" dirty="0"/>
              <a:t> Ви? Звучи трудно постижимо, </a:t>
            </a:r>
            <a:r>
              <a:rPr lang="ru-RU" sz="2000" dirty="0" err="1"/>
              <a:t>нали</a:t>
            </a:r>
            <a:r>
              <a:rPr lang="ru-RU" sz="2000" dirty="0"/>
              <a:t>?!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6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217" y="4184373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Сензорната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игра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своеобразният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 начин да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общуват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света,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използвайки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цялото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тяло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сетива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начин да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умения. 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599" y="1623342"/>
            <a:ext cx="3665407" cy="243182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67" y="1623341"/>
            <a:ext cx="2431823" cy="243182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9081" y="615584"/>
            <a:ext cx="2245741" cy="2193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021"/>
            <a:ext cx="8229600" cy="586753"/>
          </a:xfrm>
        </p:spPr>
        <p:txBody>
          <a:bodyPr>
            <a:normAutofit fontScale="90000"/>
          </a:bodyPr>
          <a:lstStyle/>
          <a:p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Примери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практиката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635" y="1186069"/>
            <a:ext cx="8229600" cy="4313583"/>
          </a:xfrm>
        </p:spPr>
        <p:txBody>
          <a:bodyPr/>
          <a:lstStyle/>
          <a:p>
            <a:endParaRPr dirty="0"/>
          </a:p>
          <a:p>
            <a:pPr>
              <a:defRPr sz="2000"/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Пътека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сетива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зърнени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култури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мъх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гъба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копчета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/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Сензорна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кутия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ориз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фасул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пясък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скрити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фигурки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/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Игри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тежести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торбички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леща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носене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пренасяне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/>
            </a:pP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Люлеене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въртене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вестибуларна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активация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Сензорно- моторни игри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усещане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тялото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пространството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моторика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7727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СЕНЗОРНО-МОТОРНИ ИГРИ ЗА ЦЯЛОТО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ТЯЛО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12" y="1164139"/>
            <a:ext cx="2724526" cy="370755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47" y="1164139"/>
            <a:ext cx="2761106" cy="367652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7626" y="1164139"/>
            <a:ext cx="2779450" cy="3699408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564436" y="5333466"/>
            <a:ext cx="8422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https://www.tiktok.com/@anyalotanyuk/video/7319810352110128390?q=%</a:t>
            </a:r>
            <a:r>
              <a:rPr lang="en-US" dirty="0" smtClean="0">
                <a:hlinkClick r:id="rId5"/>
              </a:rPr>
              <a:t>D0%BF%D0%BE%D0%B4%D0%B2%D0%B8%D0%B6%D0%BD%D0%B8%20%D0%B8%D0%B3%D1%80%D0%B8%20%D0%B4%D0%B5%D1%82%D1%81%D0%BA%D0%B0%20%D0%B3%D1%80%D0%B0%D0%B4%D0%B8%D0%BD%D0%B0&amp;t=1743421438667</a:t>
            </a:r>
            <a:r>
              <a:rPr lang="bg-BG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0" y="-106017"/>
            <a:ext cx="9144000" cy="1205947"/>
          </a:xfrm>
        </p:spPr>
        <p:txBody>
          <a:bodyPr>
            <a:noAutofit/>
          </a:bodyPr>
          <a:lstStyle/>
          <a:p>
            <a:r>
              <a:rPr lang="bg-BG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СЕНЗОРНО-МОТОРНИ ПРОПРИОЦЕПТИВНИ ИГРИ 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333" y="1767656"/>
            <a:ext cx="2650435" cy="326861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06" y="1901447"/>
            <a:ext cx="2543028" cy="268790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867" y="1911325"/>
            <a:ext cx="2749131" cy="2749131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1442720" y="5251856"/>
            <a:ext cx="7559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https://www.tiktok.com/@</a:t>
            </a:r>
            <a:r>
              <a:rPr lang="en-US" dirty="0" smtClean="0">
                <a:hlinkClick r:id="rId5"/>
              </a:rPr>
              <a:t>nikisworldbg/video/7412995973623844128</a:t>
            </a:r>
            <a:r>
              <a:rPr lang="bg-BG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7484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СЕНЗОРНО-МОТОРНИ ИГРИ ЗА УСЕЩАНЕ НА ТЯЛОТО В ПРОСТРАНСТВОТО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68764"/>
            <a:ext cx="1860547" cy="248392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208" y="1568764"/>
            <a:ext cx="1861783" cy="248392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5112" y="1584954"/>
            <a:ext cx="1760065" cy="2467735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863" y="4203816"/>
            <a:ext cx="1831024" cy="2442923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9784" y="4292254"/>
            <a:ext cx="1763381" cy="235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2874215" y="0"/>
            <a:ext cx="37401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за развиване на </a:t>
            </a:r>
          </a:p>
        </p:txBody>
      </p:sp>
      <p:sp>
        <p:nvSpPr>
          <p:cNvPr id="4" name="Правоъгълник 3"/>
          <p:cNvSpPr/>
          <p:nvPr/>
        </p:nvSpPr>
        <p:spPr>
          <a:xfrm>
            <a:off x="254515" y="5649400"/>
            <a:ext cx="8648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https://www.tiktok.com/@sun.kids.academymoldova/video/7420498383804075269?q=</a:t>
            </a:r>
            <a:r>
              <a:rPr lang="bg-BG" dirty="0">
                <a:hlinkClick r:id="rId2"/>
              </a:rPr>
              <a:t>подвижни%20игри%20детска%20градина&amp;</a:t>
            </a:r>
            <a:r>
              <a:rPr lang="en-US" dirty="0" smtClean="0">
                <a:hlinkClick r:id="rId2"/>
              </a:rPr>
              <a:t>t=1743421438667</a:t>
            </a:r>
            <a:endParaRPr lang="bg-BG" dirty="0" smtClean="0"/>
          </a:p>
          <a:p>
            <a:endParaRPr lang="bg-BG" dirty="0" smtClean="0"/>
          </a:p>
          <a:p>
            <a:r>
              <a:rPr lang="en-US" dirty="0">
                <a:hlinkClick r:id="rId3"/>
              </a:rPr>
              <a:t>https://www.tiktok.com/@</a:t>
            </a:r>
            <a:r>
              <a:rPr lang="en-US" dirty="0" smtClean="0">
                <a:hlinkClick r:id="rId3"/>
              </a:rPr>
              <a:t>nikisworldbg/video/7433016056446291233</a:t>
            </a:r>
            <a:r>
              <a:rPr lang="bg-BG" dirty="0" smtClean="0"/>
              <a:t> 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57" y="2071134"/>
            <a:ext cx="2416375" cy="324107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1860" y="1857854"/>
            <a:ext cx="2756596" cy="366763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7885" y="2031708"/>
            <a:ext cx="2558193" cy="3053326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-37070" y="1085849"/>
            <a:ext cx="28742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Сензорна игра за развиване на бързина и скорост в движенията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3001860" y="939782"/>
            <a:ext cx="3154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Сензорна игра за усещане на собственото и чуждо тяло в пространството</a:t>
            </a:r>
          </a:p>
          <a:p>
            <a:pPr algn="ctr"/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6217817" y="1216782"/>
            <a:ext cx="2584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Сензорна маса за игри на закрито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530" y="142116"/>
            <a:ext cx="9051235" cy="1717164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СЕНЗОРНО-МОТОРНИ ИГРИ  В ДВОРА НА ДЕТСКАТА ГРАДИНА ЗА БАЛАНС, СКОРОСТ, ФИНА МОТОРИКА, УСЕЩАНЕ НА СОБСТВЕНОТО И ЧУЖДО ТЯЛО В ПРОСТРАНСТВОТО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50" y="2100898"/>
            <a:ext cx="2267679" cy="386302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614" y="2100898"/>
            <a:ext cx="2895923" cy="386302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126" y="2100898"/>
            <a:ext cx="2901296" cy="3863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Сензорни люлки, Търкаляне с конус 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06" y="1417638"/>
            <a:ext cx="2773920" cy="248738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736" y="4155645"/>
            <a:ext cx="2706859" cy="238983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982" y="1615253"/>
            <a:ext cx="3591818" cy="176405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2939" y="4030595"/>
            <a:ext cx="3723861" cy="25148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331304" y="144622"/>
            <a:ext cx="88126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 ПРИЧИНИ, КОИТО НАУКАТА ДАВА В ПОДКРЕПА НА СЕНЗОРНАТА ИГРА</a:t>
            </a:r>
            <a:r>
              <a:rPr lang="ru-RU" sz="1400" dirty="0"/>
              <a:t/>
            </a:r>
            <a:br>
              <a:rPr lang="ru-RU" sz="1400" dirty="0"/>
            </a:br>
            <a:endParaRPr lang="bg-BG" sz="1400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212035" y="1221840"/>
            <a:ext cx="632128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невронални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връзки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мозъка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подобряват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сложни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задачи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езика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грубата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моторика,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решаване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умения;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успокоително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тревожно 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напрегнато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Спомага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опознае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(научно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Допринася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развиването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подобряването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паметта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52" y="683231"/>
            <a:ext cx="1916130" cy="158289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591" y="2589754"/>
            <a:ext cx="1245940" cy="152603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548" y="5593284"/>
            <a:ext cx="2054478" cy="113126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561" y="4365942"/>
            <a:ext cx="1722783" cy="12172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258685"/>
          </a:xfrm>
        </p:spPr>
        <p:txBody>
          <a:bodyPr>
            <a:normAutofit/>
          </a:bodyPr>
          <a:lstStyle/>
          <a:p>
            <a:pPr>
              <a:defRPr sz="3200" i="1"/>
            </a:pP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Всяко дете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отделна вселена. Влизай с уважение.”</a:t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говорят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Някои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общуват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си.”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“Да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докосне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да се подскочи, да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помирише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проговарят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си.”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878"/>
          </a:xfrm>
        </p:spPr>
        <p:txBody>
          <a:bodyPr>
            <a:normAutofit/>
          </a:bodyPr>
          <a:lstStyle/>
          <a:p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Сензорно-моторната игра не изисква скъпи материали, а внимание и грижа</a:t>
            </a:r>
          </a:p>
          <a:p>
            <a:pPr>
              <a:defRPr sz="2000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Детето расте чрез сетивата си – нека му дадем възможност да ги използва пълноценно</a:t>
            </a:r>
          </a:p>
          <a:p>
            <a:pPr>
              <a:defRPr sz="2000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Бъдещето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 с едно пипване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едно люлеене, едно</a:t>
            </a:r>
            <a:r>
              <a:rPr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усещане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 sz="2000"/>
            </a:pPr>
            <a:r>
              <a:rPr lang="bg-BG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вниманието!</a:t>
            </a:r>
            <a:endParaRPr lang="bg-BG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708</Words>
  <Application>Microsoft Office PowerPoint</Application>
  <PresentationFormat>Презентация на цял екран (4:3)</PresentationFormat>
  <Paragraphs>60</Paragraphs>
  <Slides>17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Office Theme</vt:lpstr>
      <vt:lpstr>Сензорно-моторни занимания в детската градина</vt:lpstr>
      <vt:lpstr>  Сензорна интеграция – история и историческа перспектива </vt:lpstr>
      <vt:lpstr>Според Айрис, сензорната интеграция      е несъзнателен процес: </vt:lpstr>
      <vt:lpstr>Презентация на PowerPoint</vt:lpstr>
      <vt:lpstr>“Детето не играе, за да се учи. То се учи, защото играе.” — Жан Пиаже</vt:lpstr>
      <vt:lpstr>Какво е сензорна игра и какви са ползите от нея?</vt:lpstr>
      <vt:lpstr>Презентация на PowerPoint</vt:lpstr>
      <vt:lpstr>Примери от практиката</vt:lpstr>
      <vt:lpstr>СЕНЗОРНО-МОТОРНИ ИГРИ ЗА ЦЯЛОТО ТЯЛО</vt:lpstr>
      <vt:lpstr>СЕНЗОРНО-МОТОРНИ ПРОПРИОЦЕПТИВНИ ИГРИ </vt:lpstr>
      <vt:lpstr>СЕНЗОРНО-МОТОРНИ ИГРИ ЗА УСЕЩАНЕ НА ТЯЛОТО В ПРОСТРАНСТВОТО</vt:lpstr>
      <vt:lpstr>Презентация на PowerPoint</vt:lpstr>
      <vt:lpstr>СЕНЗОРНО-МОТОРНИ ИГРИ  В ДВОРА НА ДЕТСКАТА ГРАДИНА ЗА БАЛАНС, СКОРОСТ, ФИНА МОТОРИКА, УСЕЩАНЕ НА СОБСТВЕНОТО И ЧУЖДО ТЯЛО В ПРОСТРАНСТВОТО </vt:lpstr>
      <vt:lpstr>Сензорни люлки, Търкаляне с конус </vt:lpstr>
      <vt:lpstr>Презентация на PowerPoint</vt:lpstr>
      <vt:lpstr>“Всяко дете е отделна вселена. Влизай с уважение.”  “Не всички деца говорят с думи. Някои общуват чрез движенията си.”  “Да се докосне, да се подскочи, да се помирише – така децата проговарят чрез телата си.”</vt:lpstr>
      <vt:lpstr>Заключение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Сензорно-моторни занимания в детската градина</dc:title>
  <dc:subject/>
  <dc:creator/>
  <cp:keywords/>
  <dc:description>generated using python-pptx</dc:description>
  <cp:lastModifiedBy>User</cp:lastModifiedBy>
  <cp:revision>15</cp:revision>
  <dcterms:created xsi:type="dcterms:W3CDTF">2013-01-27T09:14:16Z</dcterms:created>
  <dcterms:modified xsi:type="dcterms:W3CDTF">2025-04-23T18:08:55Z</dcterms:modified>
  <cp:category/>
</cp:coreProperties>
</file>